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Teko"/>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25" roundtripDataSignature="AMtx7mi1FddRAx/rsHwIXFjXe/xdYXwsR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Teko-bold.fntdata"/><Relationship Id="rId23" Type="http://schemas.openxmlformats.org/officeDocument/2006/relationships/font" Target="fonts/Teko-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5" Type="http://customschemas.google.com/relationships/presentationmetadata" Target="meta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2.jpg>
</file>

<file path=ppt/media/image3.jp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8" name="Google Shape;28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9" name="Google Shape;299;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5" name="Google Shape;22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4" name="Google Shape;23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18"/>
          <p:cNvSpPr txBox="1"/>
          <p:nvPr>
            <p:ph type="ctrTitle"/>
          </p:nvPr>
        </p:nvSpPr>
        <p:spPr>
          <a:xfrm>
            <a:off x="601670" y="1655519"/>
            <a:ext cx="7940660" cy="1679755"/>
          </a:xfrm>
          <a:prstGeom prst="rect">
            <a:avLst/>
          </a:prstGeom>
          <a:noFill/>
          <a:ln>
            <a:noFill/>
          </a:ln>
          <a:effectLst>
            <a:outerShdw blurRad="50800" rotWithShape="0" algn="tl" dir="2700000" dist="38100">
              <a:srgbClr val="000000">
                <a:alpha val="40000"/>
              </a:srgbClr>
            </a:outerShdw>
          </a:effectLst>
        </p:spPr>
        <p:txBody>
          <a:bodyPr anchorCtr="0" anchor="ctr" bIns="45700" lIns="91425" spcFirstLastPara="1" rIns="91425" wrap="square" tIns="45700">
            <a:normAutofit/>
          </a:bodyPr>
          <a:lstStyle>
            <a:lvl1pPr lvl="0" algn="r">
              <a:spcBef>
                <a:spcPts val="0"/>
              </a:spcBef>
              <a:spcAft>
                <a:spcPts val="0"/>
              </a:spcAft>
              <a:buClr>
                <a:schemeClr val="lt1"/>
              </a:buClr>
              <a:buSzPts val="3600"/>
              <a:buFont typeface="Calibri"/>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18"/>
          <p:cNvSpPr txBox="1"/>
          <p:nvPr>
            <p:ph idx="1" type="subTitle"/>
          </p:nvPr>
        </p:nvSpPr>
        <p:spPr>
          <a:xfrm>
            <a:off x="601670" y="3335275"/>
            <a:ext cx="7940660" cy="763525"/>
          </a:xfrm>
          <a:prstGeom prst="rect">
            <a:avLst/>
          </a:prstGeom>
          <a:noFill/>
          <a:ln>
            <a:noFill/>
          </a:ln>
        </p:spPr>
        <p:txBody>
          <a:bodyPr anchorCtr="0" anchor="t" bIns="45700" lIns="91425" spcFirstLastPara="1" rIns="91425" wrap="square" tIns="45700">
            <a:normAutofit/>
          </a:bodyPr>
          <a:lstStyle>
            <a:lvl1pPr lvl="0" algn="r">
              <a:spcBef>
                <a:spcPts val="560"/>
              </a:spcBef>
              <a:spcAft>
                <a:spcPts val="0"/>
              </a:spcAft>
              <a:buClr>
                <a:srgbClr val="538CD5"/>
              </a:buClr>
              <a:buSzPts val="2800"/>
              <a:buNone/>
              <a:defRPr b="0" i="0" sz="2800">
                <a:solidFill>
                  <a:srgbClr val="538CD5"/>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9" name="Google Shape;19;p18"/>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8"/>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8"/>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2" name="Shape 72"/>
        <p:cNvGrpSpPr/>
        <p:nvPr/>
      </p:nvGrpSpPr>
      <p:grpSpPr>
        <a:xfrm>
          <a:off x="0" y="0"/>
          <a:ext cx="0" cy="0"/>
          <a:chOff x="0" y="0"/>
          <a:chExt cx="0" cy="0"/>
        </a:xfrm>
      </p:grpSpPr>
      <p:sp>
        <p:nvSpPr>
          <p:cNvPr id="73" name="Google Shape;73;p29"/>
          <p:cNvSpPr txBox="1"/>
          <p:nvPr>
            <p:ph type="title"/>
          </p:nvPr>
        </p:nvSpPr>
        <p:spPr>
          <a:xfrm>
            <a:off x="1792288" y="3600451"/>
            <a:ext cx="5486400" cy="425054"/>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9"/>
          <p:cNvSpPr/>
          <p:nvPr>
            <p:ph idx="2" type="pic"/>
          </p:nvPr>
        </p:nvSpPr>
        <p:spPr>
          <a:xfrm>
            <a:off x="1792288" y="459581"/>
            <a:ext cx="5486400" cy="3086100"/>
          </a:xfrm>
          <a:prstGeom prst="rect">
            <a:avLst/>
          </a:prstGeom>
          <a:noFill/>
          <a:ln>
            <a:noFill/>
          </a:ln>
        </p:spPr>
      </p:sp>
      <p:sp>
        <p:nvSpPr>
          <p:cNvPr id="75" name="Google Shape;75;p29"/>
          <p:cNvSpPr txBox="1"/>
          <p:nvPr>
            <p:ph idx="1" type="body"/>
          </p:nvPr>
        </p:nvSpPr>
        <p:spPr>
          <a:xfrm>
            <a:off x="1792288" y="4025504"/>
            <a:ext cx="5486400" cy="603647"/>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6" name="Google Shape;76;p29"/>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9"/>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9"/>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9" name="Shape 79"/>
        <p:cNvGrpSpPr/>
        <p:nvPr/>
      </p:nvGrpSpPr>
      <p:grpSpPr>
        <a:xfrm>
          <a:off x="0" y="0"/>
          <a:ext cx="0" cy="0"/>
          <a:chOff x="0" y="0"/>
          <a:chExt cx="0" cy="0"/>
        </a:xfrm>
      </p:grpSpPr>
      <p:sp>
        <p:nvSpPr>
          <p:cNvPr id="80" name="Google Shape;80;p30"/>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30"/>
          <p:cNvSpPr txBox="1"/>
          <p:nvPr>
            <p:ph idx="1" type="body"/>
          </p:nvPr>
        </p:nvSpPr>
        <p:spPr>
          <a:xfrm rot="5400000">
            <a:off x="2874764" y="-1217413"/>
            <a:ext cx="3394472"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2" name="Google Shape;82;p30"/>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0"/>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0"/>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5" name="Shape 85"/>
        <p:cNvGrpSpPr/>
        <p:nvPr/>
      </p:nvGrpSpPr>
      <p:grpSpPr>
        <a:xfrm>
          <a:off x="0" y="0"/>
          <a:ext cx="0" cy="0"/>
          <a:chOff x="0" y="0"/>
          <a:chExt cx="0" cy="0"/>
        </a:xfrm>
      </p:grpSpPr>
      <p:sp>
        <p:nvSpPr>
          <p:cNvPr id="86" name="Google Shape;86;p31"/>
          <p:cNvSpPr txBox="1"/>
          <p:nvPr>
            <p:ph type="title"/>
          </p:nvPr>
        </p:nvSpPr>
        <p:spPr>
          <a:xfrm rot="5400000">
            <a:off x="5463778" y="1371602"/>
            <a:ext cx="4388644"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31"/>
          <p:cNvSpPr txBox="1"/>
          <p:nvPr>
            <p:ph idx="1" type="body"/>
          </p:nvPr>
        </p:nvSpPr>
        <p:spPr>
          <a:xfrm rot="5400000">
            <a:off x="1272778" y="-609598"/>
            <a:ext cx="4388644"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8" name="Google Shape;88;p31"/>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31"/>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1"/>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91" name="Google Shape;91;p31"/>
          <p:cNvPicPr preferRelativeResize="0"/>
          <p:nvPr/>
        </p:nvPicPr>
        <p:blipFill rotWithShape="1">
          <a:blip r:embed="rId2">
            <a:alphaModFix/>
          </a:blip>
          <a:srcRect b="0" l="0" r="0" t="0"/>
          <a:stretch/>
        </p:blipFill>
        <p:spPr>
          <a:xfrm>
            <a:off x="3840164" y="2769394"/>
            <a:ext cx="1463675" cy="39290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8" name="Shape 98"/>
        <p:cNvGrpSpPr/>
        <p:nvPr/>
      </p:nvGrpSpPr>
      <p:grpSpPr>
        <a:xfrm>
          <a:off x="0" y="0"/>
          <a:ext cx="0" cy="0"/>
          <a:chOff x="0" y="0"/>
          <a:chExt cx="0" cy="0"/>
        </a:xfrm>
      </p:grpSpPr>
      <p:sp>
        <p:nvSpPr>
          <p:cNvPr id="99" name="Google Shape;99;p21"/>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21"/>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1" name="Google Shape;101;p2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2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2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4" name="Shape 104"/>
        <p:cNvGrpSpPr/>
        <p:nvPr/>
      </p:nvGrpSpPr>
      <p:grpSpPr>
        <a:xfrm>
          <a:off x="0" y="0"/>
          <a:ext cx="0" cy="0"/>
          <a:chOff x="0" y="0"/>
          <a:chExt cx="0" cy="0"/>
        </a:xfrm>
      </p:grpSpPr>
      <p:sp>
        <p:nvSpPr>
          <p:cNvPr id="105" name="Google Shape;105;p32"/>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32"/>
          <p:cNvSpPr txBox="1"/>
          <p:nvPr>
            <p:ph idx="1" type="subTitle"/>
          </p:nvPr>
        </p:nvSpPr>
        <p:spPr>
          <a:xfrm>
            <a:off x="1143000" y="2701528"/>
            <a:ext cx="6858000" cy="124182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107" name="Google Shape;107;p32"/>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32"/>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3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0" name="Shape 110"/>
        <p:cNvGrpSpPr/>
        <p:nvPr/>
      </p:nvGrpSpPr>
      <p:grpSpPr>
        <a:xfrm>
          <a:off x="0" y="0"/>
          <a:ext cx="0" cy="0"/>
          <a:chOff x="0" y="0"/>
          <a:chExt cx="0" cy="0"/>
        </a:xfrm>
      </p:grpSpPr>
      <p:sp>
        <p:nvSpPr>
          <p:cNvPr id="111" name="Google Shape;111;p33"/>
          <p:cNvSpPr txBox="1"/>
          <p:nvPr>
            <p:ph type="title"/>
          </p:nvPr>
        </p:nvSpPr>
        <p:spPr>
          <a:xfrm>
            <a:off x="623888" y="1282304"/>
            <a:ext cx="7886700" cy="213955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33"/>
          <p:cNvSpPr txBox="1"/>
          <p:nvPr>
            <p:ph idx="1" type="body"/>
          </p:nvPr>
        </p:nvSpPr>
        <p:spPr>
          <a:xfrm>
            <a:off x="623888" y="3442098"/>
            <a:ext cx="7886700" cy="112514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113" name="Google Shape;113;p3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3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3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6" name="Shape 116"/>
        <p:cNvGrpSpPr/>
        <p:nvPr/>
      </p:nvGrpSpPr>
      <p:grpSpPr>
        <a:xfrm>
          <a:off x="0" y="0"/>
          <a:ext cx="0" cy="0"/>
          <a:chOff x="0" y="0"/>
          <a:chExt cx="0" cy="0"/>
        </a:xfrm>
      </p:grpSpPr>
      <p:sp>
        <p:nvSpPr>
          <p:cNvPr id="117" name="Google Shape;117;p34"/>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8" name="Google Shape;118;p34"/>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9" name="Google Shape;119;p34"/>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0" name="Google Shape;120;p34"/>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3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3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3" name="Shape 123"/>
        <p:cNvGrpSpPr/>
        <p:nvPr/>
      </p:nvGrpSpPr>
      <p:grpSpPr>
        <a:xfrm>
          <a:off x="0" y="0"/>
          <a:ext cx="0" cy="0"/>
          <a:chOff x="0" y="0"/>
          <a:chExt cx="0" cy="0"/>
        </a:xfrm>
      </p:grpSpPr>
      <p:sp>
        <p:nvSpPr>
          <p:cNvPr id="124" name="Google Shape;124;p35"/>
          <p:cNvSpPr txBox="1"/>
          <p:nvPr>
            <p:ph type="title"/>
          </p:nvPr>
        </p:nvSpPr>
        <p:spPr>
          <a:xfrm>
            <a:off x="629841"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5" name="Google Shape;125;p35"/>
          <p:cNvSpPr txBox="1"/>
          <p:nvPr>
            <p:ph idx="1" type="body"/>
          </p:nvPr>
        </p:nvSpPr>
        <p:spPr>
          <a:xfrm>
            <a:off x="629842" y="1260872"/>
            <a:ext cx="3868340"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26" name="Google Shape;126;p35"/>
          <p:cNvSpPr txBox="1"/>
          <p:nvPr>
            <p:ph idx="2" type="body"/>
          </p:nvPr>
        </p:nvSpPr>
        <p:spPr>
          <a:xfrm>
            <a:off x="629842" y="1878806"/>
            <a:ext cx="3868340"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7" name="Google Shape;127;p35"/>
          <p:cNvSpPr txBox="1"/>
          <p:nvPr>
            <p:ph idx="3" type="body"/>
          </p:nvPr>
        </p:nvSpPr>
        <p:spPr>
          <a:xfrm>
            <a:off x="4629150" y="1260872"/>
            <a:ext cx="3887391"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28" name="Google Shape;128;p35"/>
          <p:cNvSpPr txBox="1"/>
          <p:nvPr>
            <p:ph idx="4" type="body"/>
          </p:nvPr>
        </p:nvSpPr>
        <p:spPr>
          <a:xfrm>
            <a:off x="4629150" y="1878806"/>
            <a:ext cx="3887391"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9" name="Google Shape;129;p35"/>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35"/>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35"/>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2" name="Shape 132"/>
        <p:cNvGrpSpPr/>
        <p:nvPr/>
      </p:nvGrpSpPr>
      <p:grpSpPr>
        <a:xfrm>
          <a:off x="0" y="0"/>
          <a:ext cx="0" cy="0"/>
          <a:chOff x="0" y="0"/>
          <a:chExt cx="0" cy="0"/>
        </a:xfrm>
      </p:grpSpPr>
      <p:sp>
        <p:nvSpPr>
          <p:cNvPr id="133" name="Google Shape;133;p36"/>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4" name="Google Shape;134;p36"/>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36"/>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36"/>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7" name="Shape 137"/>
        <p:cNvGrpSpPr/>
        <p:nvPr/>
      </p:nvGrpSpPr>
      <p:grpSpPr>
        <a:xfrm>
          <a:off x="0" y="0"/>
          <a:ext cx="0" cy="0"/>
          <a:chOff x="0" y="0"/>
          <a:chExt cx="0" cy="0"/>
        </a:xfrm>
      </p:grpSpPr>
      <p:sp>
        <p:nvSpPr>
          <p:cNvPr id="138" name="Google Shape;138;p37"/>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37"/>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37"/>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19"/>
          <p:cNvSpPr txBox="1"/>
          <p:nvPr>
            <p:ph type="title"/>
          </p:nvPr>
        </p:nvSpPr>
        <p:spPr>
          <a:xfrm>
            <a:off x="601670" y="281175"/>
            <a:ext cx="7940659" cy="7635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Clr>
                <a:schemeClr val="lt1"/>
              </a:buClr>
              <a:buSzPts val="3600"/>
              <a:buFont typeface="Calibri"/>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9"/>
          <p:cNvSpPr txBox="1"/>
          <p:nvPr>
            <p:ph idx="1" type="body"/>
          </p:nvPr>
        </p:nvSpPr>
        <p:spPr>
          <a:xfrm>
            <a:off x="601670" y="1350111"/>
            <a:ext cx="7940660" cy="3359509"/>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lt1"/>
              </a:buClr>
              <a:buSzPts val="2800"/>
              <a:buChar char="•"/>
              <a:defRPr sz="2800">
                <a:solidFill>
                  <a:schemeClr val="lt1"/>
                </a:solidFill>
              </a:defRPr>
            </a:lvl1pPr>
            <a:lvl2pPr indent="-406400" lvl="1" marL="914400" algn="l">
              <a:spcBef>
                <a:spcPts val="560"/>
              </a:spcBef>
              <a:spcAft>
                <a:spcPts val="0"/>
              </a:spcAft>
              <a:buClr>
                <a:schemeClr val="lt1"/>
              </a:buClr>
              <a:buSzPts val="2800"/>
              <a:buChar char="–"/>
              <a:defRPr>
                <a:solidFill>
                  <a:schemeClr val="lt1"/>
                </a:solidFill>
              </a:defRPr>
            </a:lvl2pPr>
            <a:lvl3pPr indent="-381000" lvl="2" marL="1371600" algn="l">
              <a:spcBef>
                <a:spcPts val="480"/>
              </a:spcBef>
              <a:spcAft>
                <a:spcPts val="0"/>
              </a:spcAft>
              <a:buClr>
                <a:schemeClr val="lt1"/>
              </a:buClr>
              <a:buSzPts val="2400"/>
              <a:buChar char="•"/>
              <a:defRPr>
                <a:solidFill>
                  <a:schemeClr val="lt1"/>
                </a:solidFill>
              </a:defRPr>
            </a:lvl3pPr>
            <a:lvl4pPr indent="-355600" lvl="3" marL="1828800" algn="l">
              <a:spcBef>
                <a:spcPts val="400"/>
              </a:spcBef>
              <a:spcAft>
                <a:spcPts val="0"/>
              </a:spcAft>
              <a:buClr>
                <a:schemeClr val="lt1"/>
              </a:buClr>
              <a:buSzPts val="2000"/>
              <a:buChar char="–"/>
              <a:defRPr>
                <a:solidFill>
                  <a:schemeClr val="lt1"/>
                </a:solidFill>
              </a:defRPr>
            </a:lvl4pPr>
            <a:lvl5pPr indent="-355600" lvl="4" marL="2286000" algn="l">
              <a:spcBef>
                <a:spcPts val="400"/>
              </a:spcBef>
              <a:spcAft>
                <a:spcPts val="0"/>
              </a:spcAft>
              <a:buClr>
                <a:schemeClr val="lt1"/>
              </a:buClr>
              <a:buSzPts val="2000"/>
              <a:buChar char="»"/>
              <a:defRPr>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5" name="Google Shape;25;p19"/>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9"/>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9"/>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41" name="Shape 141"/>
        <p:cNvGrpSpPr/>
        <p:nvPr/>
      </p:nvGrpSpPr>
      <p:grpSpPr>
        <a:xfrm>
          <a:off x="0" y="0"/>
          <a:ext cx="0" cy="0"/>
          <a:chOff x="0" y="0"/>
          <a:chExt cx="0" cy="0"/>
        </a:xfrm>
      </p:grpSpPr>
      <p:sp>
        <p:nvSpPr>
          <p:cNvPr id="142" name="Google Shape;142;p38"/>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3" name="Google Shape;143;p38"/>
          <p:cNvSpPr txBox="1"/>
          <p:nvPr>
            <p:ph idx="1" type="body"/>
          </p:nvPr>
        </p:nvSpPr>
        <p:spPr>
          <a:xfrm>
            <a:off x="3887391" y="740569"/>
            <a:ext cx="4629150" cy="3655219"/>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144" name="Google Shape;144;p38"/>
          <p:cNvSpPr txBox="1"/>
          <p:nvPr>
            <p:ph idx="2"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45" name="Google Shape;145;p38"/>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38"/>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38"/>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8" name="Shape 148"/>
        <p:cNvGrpSpPr/>
        <p:nvPr/>
      </p:nvGrpSpPr>
      <p:grpSpPr>
        <a:xfrm>
          <a:off x="0" y="0"/>
          <a:ext cx="0" cy="0"/>
          <a:chOff x="0" y="0"/>
          <a:chExt cx="0" cy="0"/>
        </a:xfrm>
      </p:grpSpPr>
      <p:sp>
        <p:nvSpPr>
          <p:cNvPr id="149" name="Google Shape;149;p39"/>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0" name="Google Shape;150;p39"/>
          <p:cNvSpPr/>
          <p:nvPr>
            <p:ph idx="2" type="pic"/>
          </p:nvPr>
        </p:nvSpPr>
        <p:spPr>
          <a:xfrm>
            <a:off x="3887391" y="740569"/>
            <a:ext cx="4629150" cy="3655219"/>
          </a:xfrm>
          <a:prstGeom prst="rect">
            <a:avLst/>
          </a:prstGeom>
          <a:noFill/>
          <a:ln>
            <a:noFill/>
          </a:ln>
        </p:spPr>
      </p:sp>
      <p:sp>
        <p:nvSpPr>
          <p:cNvPr id="151" name="Google Shape;151;p39"/>
          <p:cNvSpPr txBox="1"/>
          <p:nvPr>
            <p:ph idx="1"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52" name="Google Shape;152;p39"/>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39"/>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4" name="Google Shape;154;p3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55" name="Shape 155"/>
        <p:cNvGrpSpPr/>
        <p:nvPr/>
      </p:nvGrpSpPr>
      <p:grpSpPr>
        <a:xfrm>
          <a:off x="0" y="0"/>
          <a:ext cx="0" cy="0"/>
          <a:chOff x="0" y="0"/>
          <a:chExt cx="0" cy="0"/>
        </a:xfrm>
      </p:grpSpPr>
      <p:sp>
        <p:nvSpPr>
          <p:cNvPr id="156" name="Google Shape;156;p40"/>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7" name="Google Shape;157;p40"/>
          <p:cNvSpPr txBox="1"/>
          <p:nvPr>
            <p:ph idx="1" type="body"/>
          </p:nvPr>
        </p:nvSpPr>
        <p:spPr>
          <a:xfrm rot="5400000">
            <a:off x="2940248" y="-942379"/>
            <a:ext cx="3263504"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58" name="Google Shape;158;p40"/>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40"/>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4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1" name="Shape 161"/>
        <p:cNvGrpSpPr/>
        <p:nvPr/>
      </p:nvGrpSpPr>
      <p:grpSpPr>
        <a:xfrm>
          <a:off x="0" y="0"/>
          <a:ext cx="0" cy="0"/>
          <a:chOff x="0" y="0"/>
          <a:chExt cx="0" cy="0"/>
        </a:xfrm>
      </p:grpSpPr>
      <p:sp>
        <p:nvSpPr>
          <p:cNvPr id="162" name="Google Shape;162;p41"/>
          <p:cNvSpPr txBox="1"/>
          <p:nvPr>
            <p:ph type="title"/>
          </p:nvPr>
        </p:nvSpPr>
        <p:spPr>
          <a:xfrm rot="5400000">
            <a:off x="5350073" y="1467446"/>
            <a:ext cx="4358879"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3" name="Google Shape;163;p41"/>
          <p:cNvSpPr txBox="1"/>
          <p:nvPr>
            <p:ph idx="1" type="body"/>
          </p:nvPr>
        </p:nvSpPr>
        <p:spPr>
          <a:xfrm rot="5400000">
            <a:off x="1349573" y="-447079"/>
            <a:ext cx="4358879"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64" name="Google Shape;164;p4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5" name="Google Shape;165;p4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6" name="Google Shape;166;p4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22"/>
          <p:cNvSpPr txBox="1"/>
          <p:nvPr>
            <p:ph type="title"/>
          </p:nvPr>
        </p:nvSpPr>
        <p:spPr>
          <a:xfrm>
            <a:off x="2281425" y="281175"/>
            <a:ext cx="6413610" cy="916229"/>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538CD5"/>
              </a:buClr>
              <a:buSzPts val="3600"/>
              <a:buFont typeface="Calibri"/>
              <a:buNone/>
              <a:defRPr sz="3600">
                <a:solidFill>
                  <a:srgbClr val="538CD5"/>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22"/>
          <p:cNvSpPr txBox="1"/>
          <p:nvPr>
            <p:ph idx="1" type="body"/>
          </p:nvPr>
        </p:nvSpPr>
        <p:spPr>
          <a:xfrm>
            <a:off x="2281425" y="1197405"/>
            <a:ext cx="6413610" cy="3511061"/>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lt1"/>
              </a:buClr>
              <a:buSzPts val="2800"/>
              <a:buChar char="•"/>
              <a:defRPr sz="2800">
                <a:solidFill>
                  <a:schemeClr val="lt1"/>
                </a:solidFill>
              </a:defRPr>
            </a:lvl1pPr>
            <a:lvl2pPr indent="-406400" lvl="1" marL="914400" algn="l">
              <a:spcBef>
                <a:spcPts val="560"/>
              </a:spcBef>
              <a:spcAft>
                <a:spcPts val="0"/>
              </a:spcAft>
              <a:buClr>
                <a:schemeClr val="lt1"/>
              </a:buClr>
              <a:buSzPts val="2800"/>
              <a:buChar char="–"/>
              <a:defRPr>
                <a:solidFill>
                  <a:schemeClr val="lt1"/>
                </a:solidFill>
              </a:defRPr>
            </a:lvl2pPr>
            <a:lvl3pPr indent="-381000" lvl="2" marL="1371600" algn="l">
              <a:spcBef>
                <a:spcPts val="480"/>
              </a:spcBef>
              <a:spcAft>
                <a:spcPts val="0"/>
              </a:spcAft>
              <a:buClr>
                <a:schemeClr val="lt1"/>
              </a:buClr>
              <a:buSzPts val="2400"/>
              <a:buChar char="•"/>
              <a:defRPr>
                <a:solidFill>
                  <a:schemeClr val="lt1"/>
                </a:solidFill>
              </a:defRPr>
            </a:lvl3pPr>
            <a:lvl4pPr indent="-355600" lvl="3" marL="1828800" algn="l">
              <a:spcBef>
                <a:spcPts val="400"/>
              </a:spcBef>
              <a:spcAft>
                <a:spcPts val="0"/>
              </a:spcAft>
              <a:buClr>
                <a:schemeClr val="lt1"/>
              </a:buClr>
              <a:buSzPts val="2000"/>
              <a:buChar char="–"/>
              <a:defRPr>
                <a:solidFill>
                  <a:schemeClr val="lt1"/>
                </a:solidFill>
              </a:defRPr>
            </a:lvl4pPr>
            <a:lvl5pPr indent="-355600" lvl="4" marL="2286000" algn="l">
              <a:spcBef>
                <a:spcPts val="400"/>
              </a:spcBef>
              <a:spcAft>
                <a:spcPts val="0"/>
              </a:spcAft>
              <a:buClr>
                <a:schemeClr val="lt1"/>
              </a:buClr>
              <a:buSzPts val="2000"/>
              <a:buChar char="»"/>
              <a:defRPr>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1" name="Google Shape;31;p22"/>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2"/>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2"/>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23"/>
          <p:cNvSpPr txBox="1"/>
          <p:nvPr>
            <p:ph type="title"/>
          </p:nvPr>
        </p:nvSpPr>
        <p:spPr>
          <a:xfrm>
            <a:off x="722313" y="3305176"/>
            <a:ext cx="7772400" cy="1021556"/>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23"/>
          <p:cNvSpPr txBox="1"/>
          <p:nvPr>
            <p:ph idx="1" type="body"/>
          </p:nvPr>
        </p:nvSpPr>
        <p:spPr>
          <a:xfrm>
            <a:off x="722313" y="2180035"/>
            <a:ext cx="7772400" cy="1125140"/>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7" name="Google Shape;37;p23"/>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3"/>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3"/>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24"/>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4"/>
          <p:cNvSpPr txBox="1"/>
          <p:nvPr>
            <p:ph idx="1" type="body"/>
          </p:nvPr>
        </p:nvSpPr>
        <p:spPr>
          <a:xfrm>
            <a:off x="457200" y="1200151"/>
            <a:ext cx="4038600" cy="3394472"/>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3" name="Google Shape;43;p24"/>
          <p:cNvSpPr txBox="1"/>
          <p:nvPr>
            <p:ph idx="2" type="body"/>
          </p:nvPr>
        </p:nvSpPr>
        <p:spPr>
          <a:xfrm>
            <a:off x="4648200" y="1200151"/>
            <a:ext cx="4038600" cy="3394472"/>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4" name="Google Shape;44;p24"/>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4"/>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4"/>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25"/>
          <p:cNvSpPr txBox="1"/>
          <p:nvPr>
            <p:ph type="title"/>
          </p:nvPr>
        </p:nvSpPr>
        <p:spPr>
          <a:xfrm>
            <a:off x="448965" y="281175"/>
            <a:ext cx="8246070" cy="7635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Clr>
                <a:schemeClr val="lt1"/>
              </a:buClr>
              <a:buSzPts val="3600"/>
              <a:buFont typeface="Calibri"/>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25"/>
          <p:cNvSpPr txBox="1"/>
          <p:nvPr>
            <p:ph idx="1" type="body"/>
          </p:nvPr>
        </p:nvSpPr>
        <p:spPr>
          <a:xfrm>
            <a:off x="536877" y="1655520"/>
            <a:ext cx="4040188" cy="479822"/>
          </a:xfrm>
          <a:prstGeom prst="rect">
            <a:avLst/>
          </a:prstGeom>
          <a:noFill/>
          <a:ln>
            <a:noFill/>
          </a:ln>
        </p:spPr>
        <p:txBody>
          <a:bodyPr anchorCtr="0" anchor="b" bIns="45700" lIns="91425" spcFirstLastPara="1" rIns="91425" wrap="square" tIns="45700">
            <a:normAutofit/>
          </a:bodyPr>
          <a:lstStyle>
            <a:lvl1pPr indent="-228600" lvl="0" marL="457200" algn="ctr">
              <a:spcBef>
                <a:spcPts val="480"/>
              </a:spcBef>
              <a:spcAft>
                <a:spcPts val="0"/>
              </a:spcAft>
              <a:buClr>
                <a:schemeClr val="lt1"/>
              </a:buClr>
              <a:buSzPts val="2400"/>
              <a:buNone/>
              <a:defRPr b="1" sz="2400">
                <a:solidFill>
                  <a:schemeClr val="lt1"/>
                </a:solidFil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0" name="Google Shape;50;p25"/>
          <p:cNvSpPr txBox="1"/>
          <p:nvPr>
            <p:ph idx="2" type="body"/>
          </p:nvPr>
        </p:nvSpPr>
        <p:spPr>
          <a:xfrm>
            <a:off x="536877" y="2127916"/>
            <a:ext cx="4040188" cy="2276294"/>
          </a:xfrm>
          <a:prstGeom prst="rect">
            <a:avLst/>
          </a:prstGeom>
          <a:noFill/>
          <a:ln>
            <a:noFill/>
          </a:ln>
        </p:spPr>
        <p:txBody>
          <a:bodyPr anchorCtr="0" anchor="t" bIns="45700" lIns="91425" spcFirstLastPara="1" rIns="91425" wrap="square" tIns="45700">
            <a:normAutofit/>
          </a:bodyPr>
          <a:lstStyle>
            <a:lvl1pPr indent="-381000" lvl="0" marL="457200" algn="ctr">
              <a:spcBef>
                <a:spcPts val="480"/>
              </a:spcBef>
              <a:spcAft>
                <a:spcPts val="0"/>
              </a:spcAft>
              <a:buClr>
                <a:schemeClr val="lt1"/>
              </a:buClr>
              <a:buSzPts val="2400"/>
              <a:buChar char="•"/>
              <a:defRPr sz="2400">
                <a:solidFill>
                  <a:schemeClr val="lt1"/>
                </a:solidFill>
              </a:defRPr>
            </a:lvl1pPr>
            <a:lvl2pPr indent="-355600" lvl="1" marL="914400" algn="ctr">
              <a:spcBef>
                <a:spcPts val="400"/>
              </a:spcBef>
              <a:spcAft>
                <a:spcPts val="0"/>
              </a:spcAft>
              <a:buClr>
                <a:schemeClr val="lt1"/>
              </a:buClr>
              <a:buSzPts val="2000"/>
              <a:buChar char="–"/>
              <a:defRPr sz="2000">
                <a:solidFill>
                  <a:schemeClr val="lt1"/>
                </a:solidFill>
              </a:defRPr>
            </a:lvl2pPr>
            <a:lvl3pPr indent="-342900" lvl="2" marL="1371600" algn="ctr">
              <a:spcBef>
                <a:spcPts val="360"/>
              </a:spcBef>
              <a:spcAft>
                <a:spcPts val="0"/>
              </a:spcAft>
              <a:buClr>
                <a:schemeClr val="lt1"/>
              </a:buClr>
              <a:buSzPts val="1800"/>
              <a:buChar char="•"/>
              <a:defRPr sz="1800">
                <a:solidFill>
                  <a:schemeClr val="lt1"/>
                </a:solidFill>
              </a:defRPr>
            </a:lvl3pPr>
            <a:lvl4pPr indent="-330200" lvl="3" marL="1828800" algn="ctr">
              <a:spcBef>
                <a:spcPts val="320"/>
              </a:spcBef>
              <a:spcAft>
                <a:spcPts val="0"/>
              </a:spcAft>
              <a:buClr>
                <a:schemeClr val="lt1"/>
              </a:buClr>
              <a:buSzPts val="1600"/>
              <a:buChar char="–"/>
              <a:defRPr sz="1600">
                <a:solidFill>
                  <a:schemeClr val="lt1"/>
                </a:solidFill>
              </a:defRPr>
            </a:lvl4pPr>
            <a:lvl5pPr indent="-330200" lvl="4" marL="2286000" algn="ctr">
              <a:spcBef>
                <a:spcPts val="320"/>
              </a:spcBef>
              <a:spcAft>
                <a:spcPts val="0"/>
              </a:spcAft>
              <a:buClr>
                <a:schemeClr val="lt1"/>
              </a:buClr>
              <a:buSzPts val="1600"/>
              <a:buChar char="»"/>
              <a:defRPr sz="1600">
                <a:solidFill>
                  <a:schemeClr val="lt1"/>
                </a:solidFill>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1" name="Google Shape;51;p25"/>
          <p:cNvSpPr txBox="1"/>
          <p:nvPr>
            <p:ph idx="3" type="body"/>
          </p:nvPr>
        </p:nvSpPr>
        <p:spPr>
          <a:xfrm>
            <a:off x="4572000" y="1655520"/>
            <a:ext cx="4041775" cy="479822"/>
          </a:xfrm>
          <a:prstGeom prst="rect">
            <a:avLst/>
          </a:prstGeom>
          <a:noFill/>
          <a:ln>
            <a:noFill/>
          </a:ln>
        </p:spPr>
        <p:txBody>
          <a:bodyPr anchorCtr="0" anchor="b" bIns="45700" lIns="91425" spcFirstLastPara="1" rIns="91425" wrap="square" tIns="45700">
            <a:normAutofit/>
          </a:bodyPr>
          <a:lstStyle>
            <a:lvl1pPr indent="-228600" lvl="0" marL="457200" algn="ctr">
              <a:spcBef>
                <a:spcPts val="480"/>
              </a:spcBef>
              <a:spcAft>
                <a:spcPts val="0"/>
              </a:spcAft>
              <a:buClr>
                <a:schemeClr val="lt1"/>
              </a:buClr>
              <a:buSzPts val="2400"/>
              <a:buNone/>
              <a:defRPr b="1" sz="2400">
                <a:solidFill>
                  <a:schemeClr val="lt1"/>
                </a:solidFill>
              </a:defRPr>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2" name="Google Shape;52;p25"/>
          <p:cNvSpPr txBox="1"/>
          <p:nvPr>
            <p:ph idx="4" type="body"/>
          </p:nvPr>
        </p:nvSpPr>
        <p:spPr>
          <a:xfrm>
            <a:off x="4572000" y="2127916"/>
            <a:ext cx="4041775" cy="2276294"/>
          </a:xfrm>
          <a:prstGeom prst="rect">
            <a:avLst/>
          </a:prstGeom>
          <a:noFill/>
          <a:ln>
            <a:noFill/>
          </a:ln>
        </p:spPr>
        <p:txBody>
          <a:bodyPr anchorCtr="0" anchor="t" bIns="45700" lIns="91425" spcFirstLastPara="1" rIns="91425" wrap="square" tIns="45700">
            <a:normAutofit/>
          </a:bodyPr>
          <a:lstStyle>
            <a:lvl1pPr indent="-381000" lvl="0" marL="457200" algn="ctr">
              <a:spcBef>
                <a:spcPts val="480"/>
              </a:spcBef>
              <a:spcAft>
                <a:spcPts val="0"/>
              </a:spcAft>
              <a:buClr>
                <a:schemeClr val="lt1"/>
              </a:buClr>
              <a:buSzPts val="2400"/>
              <a:buChar char="•"/>
              <a:defRPr sz="2400">
                <a:solidFill>
                  <a:schemeClr val="lt1"/>
                </a:solidFill>
              </a:defRPr>
            </a:lvl1pPr>
            <a:lvl2pPr indent="-355600" lvl="1" marL="914400" algn="ctr">
              <a:spcBef>
                <a:spcPts val="400"/>
              </a:spcBef>
              <a:spcAft>
                <a:spcPts val="0"/>
              </a:spcAft>
              <a:buClr>
                <a:schemeClr val="lt1"/>
              </a:buClr>
              <a:buSzPts val="2000"/>
              <a:buChar char="–"/>
              <a:defRPr sz="2000">
                <a:solidFill>
                  <a:schemeClr val="lt1"/>
                </a:solidFill>
              </a:defRPr>
            </a:lvl2pPr>
            <a:lvl3pPr indent="-342900" lvl="2" marL="1371600" algn="ctr">
              <a:spcBef>
                <a:spcPts val="360"/>
              </a:spcBef>
              <a:spcAft>
                <a:spcPts val="0"/>
              </a:spcAft>
              <a:buClr>
                <a:schemeClr val="lt1"/>
              </a:buClr>
              <a:buSzPts val="1800"/>
              <a:buChar char="•"/>
              <a:defRPr sz="1800">
                <a:solidFill>
                  <a:schemeClr val="lt1"/>
                </a:solidFill>
              </a:defRPr>
            </a:lvl3pPr>
            <a:lvl4pPr indent="-330200" lvl="3" marL="1828800" algn="ctr">
              <a:spcBef>
                <a:spcPts val="320"/>
              </a:spcBef>
              <a:spcAft>
                <a:spcPts val="0"/>
              </a:spcAft>
              <a:buClr>
                <a:schemeClr val="lt1"/>
              </a:buClr>
              <a:buSzPts val="1600"/>
              <a:buChar char="–"/>
              <a:defRPr sz="1600">
                <a:solidFill>
                  <a:schemeClr val="lt1"/>
                </a:solidFill>
              </a:defRPr>
            </a:lvl4pPr>
            <a:lvl5pPr indent="-330200" lvl="4" marL="2286000" algn="ctr">
              <a:spcBef>
                <a:spcPts val="320"/>
              </a:spcBef>
              <a:spcAft>
                <a:spcPts val="0"/>
              </a:spcAft>
              <a:buClr>
                <a:schemeClr val="lt1"/>
              </a:buClr>
              <a:buSzPts val="1600"/>
              <a:buChar char="»"/>
              <a:defRPr sz="1600">
                <a:solidFill>
                  <a:schemeClr val="lt1"/>
                </a:solidFill>
              </a:defRPr>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3" name="Google Shape;53;p25"/>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5"/>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5"/>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26"/>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26"/>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6"/>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6"/>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27"/>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7"/>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7"/>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28"/>
          <p:cNvSpPr txBox="1"/>
          <p:nvPr>
            <p:ph type="title"/>
          </p:nvPr>
        </p:nvSpPr>
        <p:spPr>
          <a:xfrm>
            <a:off x="457203" y="204787"/>
            <a:ext cx="3008313" cy="8715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8"/>
          <p:cNvSpPr txBox="1"/>
          <p:nvPr>
            <p:ph idx="1" type="body"/>
          </p:nvPr>
        </p:nvSpPr>
        <p:spPr>
          <a:xfrm>
            <a:off x="3575050" y="204789"/>
            <a:ext cx="5111750" cy="4389835"/>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8" name="Google Shape;68;p28"/>
          <p:cNvSpPr txBox="1"/>
          <p:nvPr>
            <p:ph idx="2" type="body"/>
          </p:nvPr>
        </p:nvSpPr>
        <p:spPr>
          <a:xfrm>
            <a:off x="457203" y="1076327"/>
            <a:ext cx="3008313" cy="3518297"/>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28"/>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8"/>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8"/>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1.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7"/>
          <p:cNvSpPr txBox="1"/>
          <p:nvPr>
            <p:ph type="title"/>
          </p:nvPr>
        </p:nvSpPr>
        <p:spPr>
          <a:xfrm>
            <a:off x="457200" y="205979"/>
            <a:ext cx="8229600" cy="85725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7"/>
          <p:cNvSpPr txBox="1"/>
          <p:nvPr>
            <p:ph idx="1" type="body"/>
          </p:nvPr>
        </p:nvSpPr>
        <p:spPr>
          <a:xfrm>
            <a:off x="457200" y="1200151"/>
            <a:ext cx="8229600" cy="3394472"/>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7"/>
          <p:cNvSpPr txBox="1"/>
          <p:nvPr>
            <p:ph idx="10" type="dt"/>
          </p:nvPr>
        </p:nvSpPr>
        <p:spPr>
          <a:xfrm>
            <a:off x="457200" y="4767264"/>
            <a:ext cx="213360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7"/>
          <p:cNvSpPr txBox="1"/>
          <p:nvPr>
            <p:ph idx="11" type="ftr"/>
          </p:nvPr>
        </p:nvSpPr>
        <p:spPr>
          <a:xfrm>
            <a:off x="3124200" y="4767264"/>
            <a:ext cx="28956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7"/>
          <p:cNvSpPr txBox="1"/>
          <p:nvPr>
            <p:ph idx="12" type="sldNum"/>
          </p:nvPr>
        </p:nvSpPr>
        <p:spPr>
          <a:xfrm>
            <a:off x="6553200" y="4767264"/>
            <a:ext cx="21336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17"/>
          <p:cNvSpPr txBox="1"/>
          <p:nvPr/>
        </p:nvSpPr>
        <p:spPr>
          <a:xfrm>
            <a:off x="-9150" y="5213747"/>
            <a:ext cx="8389625"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400" u="none" cap="none" strike="noStrike">
                <a:solidFill>
                  <a:srgbClr val="A5A5A5"/>
                </a:solidFill>
                <a:latin typeface="Calibri"/>
                <a:ea typeface="Calibri"/>
                <a:cs typeface="Calibri"/>
                <a:sym typeface="Calibri"/>
              </a:rPr>
              <a:t>This presentation uses a free template provided by FPPT.com</a:t>
            </a:r>
            <a:endParaRPr/>
          </a:p>
          <a:p>
            <a:pPr indent="0" lvl="0" marL="0" marR="0" rtl="0" algn="l">
              <a:spcBef>
                <a:spcPts val="0"/>
              </a:spcBef>
              <a:spcAft>
                <a:spcPts val="0"/>
              </a:spcAft>
              <a:buNone/>
            </a:pPr>
            <a:r>
              <a:rPr lang="en-US" sz="1400">
                <a:solidFill>
                  <a:srgbClr val="A5A5A5"/>
                </a:solidFill>
                <a:latin typeface="Calibri"/>
                <a:ea typeface="Calibri"/>
                <a:cs typeface="Calibri"/>
                <a:sym typeface="Calibri"/>
              </a:rPr>
              <a:t>www.free-power-point-templates.com</a:t>
            </a:r>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2" name="Shape 92"/>
        <p:cNvGrpSpPr/>
        <p:nvPr/>
      </p:nvGrpSpPr>
      <p:grpSpPr>
        <a:xfrm>
          <a:off x="0" y="0"/>
          <a:ext cx="0" cy="0"/>
          <a:chOff x="0" y="0"/>
          <a:chExt cx="0" cy="0"/>
        </a:xfrm>
      </p:grpSpPr>
      <p:sp>
        <p:nvSpPr>
          <p:cNvPr id="93" name="Google Shape;93;p20"/>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4" name="Google Shape;94;p20"/>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95" name="Google Shape;95;p20"/>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9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6" name="Google Shape;96;p20"/>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9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7" name="Google Shape;97;p2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900">
                <a:solidFill>
                  <a:srgbClr val="888888"/>
                </a:solidFill>
                <a:latin typeface="Calibri"/>
                <a:ea typeface="Calibri"/>
                <a:cs typeface="Calibri"/>
                <a:sym typeface="Calibri"/>
              </a:defRPr>
            </a:lvl1pPr>
            <a:lvl2pPr indent="0" lvl="1" marL="0" marR="0" rtl="0" algn="r">
              <a:spcBef>
                <a:spcPts val="0"/>
              </a:spcBef>
              <a:buNone/>
              <a:defRPr sz="900">
                <a:solidFill>
                  <a:srgbClr val="888888"/>
                </a:solidFill>
                <a:latin typeface="Calibri"/>
                <a:ea typeface="Calibri"/>
                <a:cs typeface="Calibri"/>
                <a:sym typeface="Calibri"/>
              </a:defRPr>
            </a:lvl2pPr>
            <a:lvl3pPr indent="0" lvl="2" marL="0" marR="0" rtl="0" algn="r">
              <a:spcBef>
                <a:spcPts val="0"/>
              </a:spcBef>
              <a:buNone/>
              <a:defRPr sz="900">
                <a:solidFill>
                  <a:srgbClr val="888888"/>
                </a:solidFill>
                <a:latin typeface="Calibri"/>
                <a:ea typeface="Calibri"/>
                <a:cs typeface="Calibri"/>
                <a:sym typeface="Calibri"/>
              </a:defRPr>
            </a:lvl3pPr>
            <a:lvl4pPr indent="0" lvl="3" marL="0" marR="0" rtl="0" algn="r">
              <a:spcBef>
                <a:spcPts val="0"/>
              </a:spcBef>
              <a:buNone/>
              <a:defRPr sz="900">
                <a:solidFill>
                  <a:srgbClr val="888888"/>
                </a:solidFill>
                <a:latin typeface="Calibri"/>
                <a:ea typeface="Calibri"/>
                <a:cs typeface="Calibri"/>
                <a:sym typeface="Calibri"/>
              </a:defRPr>
            </a:lvl4pPr>
            <a:lvl5pPr indent="0" lvl="4" marL="0" marR="0" rtl="0" algn="r">
              <a:spcBef>
                <a:spcPts val="0"/>
              </a:spcBef>
              <a:buNone/>
              <a:defRPr sz="900">
                <a:solidFill>
                  <a:srgbClr val="888888"/>
                </a:solidFill>
                <a:latin typeface="Calibri"/>
                <a:ea typeface="Calibri"/>
                <a:cs typeface="Calibri"/>
                <a:sym typeface="Calibri"/>
              </a:defRPr>
            </a:lvl5pPr>
            <a:lvl6pPr indent="0" lvl="5" marL="0" marR="0" rtl="0" algn="r">
              <a:spcBef>
                <a:spcPts val="0"/>
              </a:spcBef>
              <a:buNone/>
              <a:defRPr sz="900">
                <a:solidFill>
                  <a:srgbClr val="888888"/>
                </a:solidFill>
                <a:latin typeface="Calibri"/>
                <a:ea typeface="Calibri"/>
                <a:cs typeface="Calibri"/>
                <a:sym typeface="Calibri"/>
              </a:defRPr>
            </a:lvl6pPr>
            <a:lvl7pPr indent="0" lvl="6" marL="0" marR="0" rtl="0" algn="r">
              <a:spcBef>
                <a:spcPts val="0"/>
              </a:spcBef>
              <a:buNone/>
              <a:defRPr sz="900">
                <a:solidFill>
                  <a:srgbClr val="888888"/>
                </a:solidFill>
                <a:latin typeface="Calibri"/>
                <a:ea typeface="Calibri"/>
                <a:cs typeface="Calibri"/>
                <a:sym typeface="Calibri"/>
              </a:defRPr>
            </a:lvl7pPr>
            <a:lvl8pPr indent="0" lvl="7" marL="0" marR="0" rtl="0" algn="r">
              <a:spcBef>
                <a:spcPts val="0"/>
              </a:spcBef>
              <a:buNone/>
              <a:defRPr sz="900">
                <a:solidFill>
                  <a:srgbClr val="888888"/>
                </a:solidFill>
                <a:latin typeface="Calibri"/>
                <a:ea typeface="Calibri"/>
                <a:cs typeface="Calibri"/>
                <a:sym typeface="Calibri"/>
              </a:defRPr>
            </a:lvl8pPr>
            <a:lvl9pPr indent="0" lvl="8" marL="0" marR="0" rtl="0" algn="r">
              <a:spcBef>
                <a:spcPts val="0"/>
              </a:spcBef>
              <a:buNone/>
              <a:defRPr sz="9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
          <p:cNvSpPr txBox="1"/>
          <p:nvPr>
            <p:ph type="ctrTitle"/>
          </p:nvPr>
        </p:nvSpPr>
        <p:spPr>
          <a:xfrm>
            <a:off x="4572000" y="1655520"/>
            <a:ext cx="4428445" cy="1679755"/>
          </a:xfrm>
          <a:prstGeom prst="rect">
            <a:avLst/>
          </a:prstGeom>
          <a:noFill/>
          <a:ln>
            <a:noFill/>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rtl="0" algn="r">
              <a:spcBef>
                <a:spcPts val="0"/>
              </a:spcBef>
              <a:spcAft>
                <a:spcPts val="0"/>
              </a:spcAft>
              <a:buClr>
                <a:schemeClr val="lt1"/>
              </a:buClr>
              <a:buSzPts val="4500"/>
              <a:buFont typeface="Arial"/>
              <a:buNone/>
            </a:pPr>
            <a:r>
              <a:rPr b="1" lang="en-US" sz="4500">
                <a:latin typeface="Arial"/>
                <a:ea typeface="Arial"/>
                <a:cs typeface="Arial"/>
                <a:sym typeface="Arial"/>
              </a:rPr>
              <a:t>Penetration testing report</a:t>
            </a:r>
            <a:endParaRPr b="1" sz="4500">
              <a:latin typeface="Arial"/>
              <a:ea typeface="Arial"/>
              <a:cs typeface="Arial"/>
              <a:sym typeface="Arial"/>
            </a:endParaRPr>
          </a:p>
        </p:txBody>
      </p:sp>
      <p:sp>
        <p:nvSpPr>
          <p:cNvPr id="172" name="Google Shape;172;p1"/>
          <p:cNvSpPr txBox="1"/>
          <p:nvPr>
            <p:ph idx="1" type="subTitle"/>
          </p:nvPr>
        </p:nvSpPr>
        <p:spPr>
          <a:xfrm>
            <a:off x="601670" y="3335275"/>
            <a:ext cx="7940660" cy="763525"/>
          </a:xfrm>
          <a:prstGeom prst="rect">
            <a:avLst/>
          </a:prstGeom>
          <a:noFill/>
          <a:ln>
            <a:noFill/>
          </a:ln>
        </p:spPr>
        <p:txBody>
          <a:bodyPr anchorCtr="0" anchor="t" bIns="45700" lIns="91425" spcFirstLastPara="1" rIns="91425" wrap="square" tIns="45700">
            <a:normAutofit/>
          </a:bodyPr>
          <a:lstStyle/>
          <a:p>
            <a:pPr indent="0" lvl="0" marL="0" rtl="0" algn="r">
              <a:spcBef>
                <a:spcPts val="0"/>
              </a:spcBef>
              <a:spcAft>
                <a:spcPts val="0"/>
              </a:spcAft>
              <a:buClr>
                <a:srgbClr val="538CD5"/>
              </a:buClr>
              <a:buSzPts val="2800"/>
              <a:buNone/>
            </a:pPr>
            <a:r>
              <a:rPr b="1" i="1" lang="en-US">
                <a:latin typeface="Teko"/>
                <a:ea typeface="Teko"/>
                <a:cs typeface="Teko"/>
                <a:sym typeface="Teko"/>
              </a:rPr>
              <a:t>Anonymous team</a:t>
            </a:r>
            <a:endParaRPr b="1" i="1">
              <a:latin typeface="Teko"/>
              <a:ea typeface="Teko"/>
              <a:cs typeface="Teko"/>
              <a:sym typeface="Tek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2" name="Shape 262"/>
        <p:cNvGrpSpPr/>
        <p:nvPr/>
      </p:nvGrpSpPr>
      <p:grpSpPr>
        <a:xfrm>
          <a:off x="0" y="0"/>
          <a:ext cx="0" cy="0"/>
          <a:chOff x="0" y="0"/>
          <a:chExt cx="0" cy="0"/>
        </a:xfrm>
      </p:grpSpPr>
      <p:sp>
        <p:nvSpPr>
          <p:cNvPr id="263" name="Google Shape;263;p10"/>
          <p:cNvSpPr/>
          <p:nvPr/>
        </p:nvSpPr>
        <p:spPr>
          <a:xfrm>
            <a:off x="0" y="-1"/>
            <a:ext cx="9141714"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64" name="Google Shape;264;p10"/>
          <p:cNvSpPr/>
          <p:nvPr/>
        </p:nvSpPr>
        <p:spPr>
          <a:xfrm>
            <a:off x="0" y="0"/>
            <a:ext cx="9144000" cy="5143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000000"/>
              </a:solidFill>
              <a:latin typeface="Calibri"/>
              <a:ea typeface="Calibri"/>
              <a:cs typeface="Calibri"/>
              <a:sym typeface="Calibri"/>
            </a:endParaRPr>
          </a:p>
        </p:txBody>
      </p:sp>
      <p:pic>
        <p:nvPicPr>
          <p:cNvPr id="265" name="Google Shape;265;p10"/>
          <p:cNvPicPr preferRelativeResize="0"/>
          <p:nvPr/>
        </p:nvPicPr>
        <p:blipFill rotWithShape="1">
          <a:blip r:embed="rId3">
            <a:alphaModFix amt="60000"/>
          </a:blip>
          <a:srcRect b="0" l="0" r="0" t="0"/>
          <a:stretch/>
        </p:blipFill>
        <p:spPr>
          <a:xfrm>
            <a:off x="16" y="7"/>
            <a:ext cx="9143984" cy="5143493"/>
          </a:xfrm>
          <a:prstGeom prst="rect">
            <a:avLst/>
          </a:prstGeom>
          <a:noFill/>
          <a:ln>
            <a:noFill/>
          </a:ln>
        </p:spPr>
      </p:pic>
      <p:sp>
        <p:nvSpPr>
          <p:cNvPr id="266" name="Google Shape;266;p10"/>
          <p:cNvSpPr txBox="1"/>
          <p:nvPr>
            <p:ph idx="1" type="body"/>
          </p:nvPr>
        </p:nvSpPr>
        <p:spPr>
          <a:xfrm>
            <a:off x="4639490" y="1253675"/>
            <a:ext cx="3878146" cy="3054032"/>
          </a:xfrm>
          <a:prstGeom prst="rect">
            <a:avLst/>
          </a:prstGeom>
          <a:noFill/>
          <a:ln>
            <a:noFill/>
          </a:ln>
        </p:spPr>
        <p:txBody>
          <a:bodyPr anchorCtr="0" anchor="t" bIns="45700" lIns="91425" spcFirstLastPara="1" rIns="91425" wrap="square" tIns="45700">
            <a:normAutofit/>
          </a:bodyPr>
          <a:lstStyle/>
          <a:p>
            <a:pPr indent="-171450" lvl="0" marL="171450" rtl="0" algn="l">
              <a:lnSpc>
                <a:spcPct val="90000"/>
              </a:lnSpc>
              <a:spcBef>
                <a:spcPts val="0"/>
              </a:spcBef>
              <a:spcAft>
                <a:spcPts val="0"/>
              </a:spcAft>
              <a:buClr>
                <a:srgbClr val="FFFFFF"/>
              </a:buClr>
              <a:buSzPts val="1950"/>
              <a:buChar char="•"/>
            </a:pPr>
            <a:r>
              <a:rPr lang="en-US" sz="1950">
                <a:solidFill>
                  <a:srgbClr val="FFFFFF"/>
                </a:solidFill>
                <a:latin typeface="Arial"/>
                <a:ea typeface="Arial"/>
                <a:cs typeface="Arial"/>
                <a:sym typeface="Arial"/>
              </a:rPr>
              <a:t>Exploitation Techniques:</a:t>
            </a:r>
            <a:endParaRPr/>
          </a:p>
          <a:p>
            <a:pPr indent="-171450" lvl="1" marL="514350" rtl="0" algn="l">
              <a:lnSpc>
                <a:spcPct val="90000"/>
              </a:lnSpc>
              <a:spcBef>
                <a:spcPts val="375"/>
              </a:spcBef>
              <a:spcAft>
                <a:spcPts val="0"/>
              </a:spcAft>
              <a:buClr>
                <a:srgbClr val="FFFFFF"/>
              </a:buClr>
              <a:buSzPts val="1575"/>
              <a:buChar char="•"/>
            </a:pPr>
            <a:r>
              <a:rPr lang="en-US" sz="1575">
                <a:solidFill>
                  <a:srgbClr val="FFFFFF"/>
                </a:solidFill>
                <a:latin typeface="Arial"/>
                <a:ea typeface="Arial"/>
                <a:cs typeface="Arial"/>
                <a:sym typeface="Arial"/>
              </a:rPr>
              <a:t>Port 1524 (BIND Shell).</a:t>
            </a:r>
            <a:endParaRPr sz="1500">
              <a:solidFill>
                <a:srgbClr val="FFFFFF"/>
              </a:solidFill>
            </a:endParaRPr>
          </a:p>
          <a:p>
            <a:pPr indent="-76200" lvl="0" marL="171450" rtl="0" algn="l">
              <a:lnSpc>
                <a:spcPct val="90000"/>
              </a:lnSpc>
              <a:spcBef>
                <a:spcPts val="750"/>
              </a:spcBef>
              <a:spcAft>
                <a:spcPts val="0"/>
              </a:spcAft>
              <a:buClr>
                <a:schemeClr val="dk1"/>
              </a:buClr>
              <a:buSzPts val="1500"/>
              <a:buNone/>
            </a:pPr>
            <a:r>
              <a:t/>
            </a:r>
            <a:endParaRPr sz="1500">
              <a:solidFill>
                <a:srgbClr val="FFFFFF"/>
              </a:solidFill>
            </a:endParaRPr>
          </a:p>
        </p:txBody>
      </p:sp>
      <p:pic>
        <p:nvPicPr>
          <p:cNvPr id="267" name="Google Shape;267;p10"/>
          <p:cNvPicPr preferRelativeResize="0"/>
          <p:nvPr/>
        </p:nvPicPr>
        <p:blipFill rotWithShape="1">
          <a:blip r:embed="rId4">
            <a:alphaModFix/>
          </a:blip>
          <a:srcRect b="0" l="0" r="0" t="0"/>
          <a:stretch/>
        </p:blipFill>
        <p:spPr>
          <a:xfrm>
            <a:off x="4774205" y="2062787"/>
            <a:ext cx="3633893" cy="141351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1" name="Shape 271"/>
        <p:cNvGrpSpPr/>
        <p:nvPr/>
      </p:nvGrpSpPr>
      <p:grpSpPr>
        <a:xfrm>
          <a:off x="0" y="0"/>
          <a:ext cx="0" cy="0"/>
          <a:chOff x="0" y="0"/>
          <a:chExt cx="0" cy="0"/>
        </a:xfrm>
      </p:grpSpPr>
      <p:sp>
        <p:nvSpPr>
          <p:cNvPr id="272" name="Google Shape;272;p11"/>
          <p:cNvSpPr/>
          <p:nvPr/>
        </p:nvSpPr>
        <p:spPr>
          <a:xfrm>
            <a:off x="0" y="-1"/>
            <a:ext cx="9141714"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73" name="Google Shape;273;p11"/>
          <p:cNvSpPr/>
          <p:nvPr/>
        </p:nvSpPr>
        <p:spPr>
          <a:xfrm>
            <a:off x="0" y="0"/>
            <a:ext cx="9144000" cy="5143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000000"/>
              </a:solidFill>
              <a:latin typeface="Calibri"/>
              <a:ea typeface="Calibri"/>
              <a:cs typeface="Calibri"/>
              <a:sym typeface="Calibri"/>
            </a:endParaRPr>
          </a:p>
        </p:txBody>
      </p:sp>
      <p:pic>
        <p:nvPicPr>
          <p:cNvPr id="274" name="Google Shape;274;p11"/>
          <p:cNvPicPr preferRelativeResize="0"/>
          <p:nvPr/>
        </p:nvPicPr>
        <p:blipFill rotWithShape="1">
          <a:blip r:embed="rId3">
            <a:alphaModFix amt="60000"/>
          </a:blip>
          <a:srcRect b="0" l="0" r="0" t="0"/>
          <a:stretch/>
        </p:blipFill>
        <p:spPr>
          <a:xfrm>
            <a:off x="16" y="7"/>
            <a:ext cx="9143984" cy="5143493"/>
          </a:xfrm>
          <a:prstGeom prst="rect">
            <a:avLst/>
          </a:prstGeom>
          <a:noFill/>
          <a:ln>
            <a:noFill/>
          </a:ln>
        </p:spPr>
      </p:pic>
      <p:sp>
        <p:nvSpPr>
          <p:cNvPr id="275" name="Google Shape;275;p11"/>
          <p:cNvSpPr txBox="1"/>
          <p:nvPr>
            <p:ph idx="1" type="body"/>
          </p:nvPr>
        </p:nvSpPr>
        <p:spPr>
          <a:xfrm>
            <a:off x="4639490" y="1253675"/>
            <a:ext cx="3878146" cy="3054032"/>
          </a:xfrm>
          <a:prstGeom prst="rect">
            <a:avLst/>
          </a:prstGeom>
          <a:noFill/>
          <a:ln>
            <a:noFill/>
          </a:ln>
        </p:spPr>
        <p:txBody>
          <a:bodyPr anchorCtr="0" anchor="t" bIns="45700" lIns="91425" spcFirstLastPara="1" rIns="91425" wrap="square" tIns="45700">
            <a:normAutofit/>
          </a:bodyPr>
          <a:lstStyle/>
          <a:p>
            <a:pPr indent="-171450" lvl="0" marL="171450" rtl="0" algn="l">
              <a:lnSpc>
                <a:spcPct val="90000"/>
              </a:lnSpc>
              <a:spcBef>
                <a:spcPts val="0"/>
              </a:spcBef>
              <a:spcAft>
                <a:spcPts val="0"/>
              </a:spcAft>
              <a:buClr>
                <a:srgbClr val="FFFFFF"/>
              </a:buClr>
              <a:buSzPts val="1950"/>
              <a:buChar char="•"/>
            </a:pPr>
            <a:r>
              <a:rPr lang="en-US" sz="1950">
                <a:solidFill>
                  <a:srgbClr val="FFFFFF"/>
                </a:solidFill>
                <a:latin typeface="Arial"/>
                <a:ea typeface="Arial"/>
                <a:cs typeface="Arial"/>
                <a:sym typeface="Arial"/>
              </a:rPr>
              <a:t>Exploitation Techniques:</a:t>
            </a:r>
            <a:endParaRPr/>
          </a:p>
          <a:p>
            <a:pPr indent="-171450" lvl="1" marL="514350" rtl="0" algn="l">
              <a:lnSpc>
                <a:spcPct val="90000"/>
              </a:lnSpc>
              <a:spcBef>
                <a:spcPts val="375"/>
              </a:spcBef>
              <a:spcAft>
                <a:spcPts val="0"/>
              </a:spcAft>
              <a:buClr>
                <a:srgbClr val="FFFFFF"/>
              </a:buClr>
              <a:buSzPts val="1575"/>
              <a:buChar char="•"/>
            </a:pPr>
            <a:r>
              <a:rPr lang="en-US" sz="1575">
                <a:solidFill>
                  <a:srgbClr val="FFFFFF"/>
                </a:solidFill>
                <a:latin typeface="Arial"/>
                <a:ea typeface="Arial"/>
                <a:cs typeface="Arial"/>
                <a:sym typeface="Arial"/>
              </a:rPr>
              <a:t>Ports 6667 (UnrealIRCD).</a:t>
            </a:r>
            <a:endParaRPr sz="1500">
              <a:solidFill>
                <a:srgbClr val="FFFFFF"/>
              </a:solidFill>
            </a:endParaRPr>
          </a:p>
          <a:p>
            <a:pPr indent="-76200" lvl="0" marL="171450" rtl="0" algn="l">
              <a:lnSpc>
                <a:spcPct val="90000"/>
              </a:lnSpc>
              <a:spcBef>
                <a:spcPts val="750"/>
              </a:spcBef>
              <a:spcAft>
                <a:spcPts val="0"/>
              </a:spcAft>
              <a:buClr>
                <a:schemeClr val="dk1"/>
              </a:buClr>
              <a:buSzPts val="1500"/>
              <a:buNone/>
            </a:pPr>
            <a:r>
              <a:t/>
            </a:r>
            <a:endParaRPr sz="1500">
              <a:solidFill>
                <a:srgbClr val="FFFFFF"/>
              </a:solidFill>
            </a:endParaRPr>
          </a:p>
        </p:txBody>
      </p:sp>
      <p:pic>
        <p:nvPicPr>
          <p:cNvPr id="276" name="Google Shape;276;p11"/>
          <p:cNvPicPr preferRelativeResize="0"/>
          <p:nvPr/>
        </p:nvPicPr>
        <p:blipFill rotWithShape="1">
          <a:blip r:embed="rId4">
            <a:alphaModFix/>
          </a:blip>
          <a:srcRect b="0" l="0" r="0" t="0"/>
          <a:stretch/>
        </p:blipFill>
        <p:spPr>
          <a:xfrm>
            <a:off x="4723243" y="1930510"/>
            <a:ext cx="3710638" cy="21945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0" name="Shape 280"/>
        <p:cNvGrpSpPr/>
        <p:nvPr/>
      </p:nvGrpSpPr>
      <p:grpSpPr>
        <a:xfrm>
          <a:off x="0" y="0"/>
          <a:ext cx="0" cy="0"/>
          <a:chOff x="0" y="0"/>
          <a:chExt cx="0" cy="0"/>
        </a:xfrm>
      </p:grpSpPr>
      <p:sp>
        <p:nvSpPr>
          <p:cNvPr id="281" name="Google Shape;281;p12"/>
          <p:cNvSpPr/>
          <p:nvPr/>
        </p:nvSpPr>
        <p:spPr>
          <a:xfrm>
            <a:off x="0" y="-1"/>
            <a:ext cx="9141714"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82" name="Google Shape;282;p12"/>
          <p:cNvSpPr/>
          <p:nvPr/>
        </p:nvSpPr>
        <p:spPr>
          <a:xfrm>
            <a:off x="0" y="0"/>
            <a:ext cx="9144000" cy="5143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000000"/>
              </a:solidFill>
              <a:latin typeface="Calibri"/>
              <a:ea typeface="Calibri"/>
              <a:cs typeface="Calibri"/>
              <a:sym typeface="Calibri"/>
            </a:endParaRPr>
          </a:p>
        </p:txBody>
      </p:sp>
      <p:pic>
        <p:nvPicPr>
          <p:cNvPr id="283" name="Google Shape;283;p12"/>
          <p:cNvPicPr preferRelativeResize="0"/>
          <p:nvPr/>
        </p:nvPicPr>
        <p:blipFill rotWithShape="1">
          <a:blip r:embed="rId3">
            <a:alphaModFix amt="60000"/>
          </a:blip>
          <a:srcRect b="0" l="0" r="0" t="0"/>
          <a:stretch/>
        </p:blipFill>
        <p:spPr>
          <a:xfrm>
            <a:off x="16" y="7"/>
            <a:ext cx="9143984" cy="5143493"/>
          </a:xfrm>
          <a:prstGeom prst="rect">
            <a:avLst/>
          </a:prstGeom>
          <a:noFill/>
          <a:ln>
            <a:noFill/>
          </a:ln>
        </p:spPr>
      </p:pic>
      <p:sp>
        <p:nvSpPr>
          <p:cNvPr id="284" name="Google Shape;284;p12"/>
          <p:cNvSpPr txBox="1"/>
          <p:nvPr>
            <p:ph idx="1" type="body"/>
          </p:nvPr>
        </p:nvSpPr>
        <p:spPr>
          <a:xfrm>
            <a:off x="4639490" y="1253675"/>
            <a:ext cx="3878146" cy="3054032"/>
          </a:xfrm>
          <a:prstGeom prst="rect">
            <a:avLst/>
          </a:prstGeom>
          <a:noFill/>
          <a:ln>
            <a:noFill/>
          </a:ln>
        </p:spPr>
        <p:txBody>
          <a:bodyPr anchorCtr="0" anchor="t" bIns="45700" lIns="91425" spcFirstLastPara="1" rIns="91425" wrap="square" tIns="45700">
            <a:normAutofit/>
          </a:bodyPr>
          <a:lstStyle/>
          <a:p>
            <a:pPr indent="-171450" lvl="0" marL="171450" rtl="0" algn="l">
              <a:lnSpc>
                <a:spcPct val="90000"/>
              </a:lnSpc>
              <a:spcBef>
                <a:spcPts val="0"/>
              </a:spcBef>
              <a:spcAft>
                <a:spcPts val="0"/>
              </a:spcAft>
              <a:buClr>
                <a:srgbClr val="FFFFFF"/>
              </a:buClr>
              <a:buSzPts val="1950"/>
              <a:buChar char="•"/>
            </a:pPr>
            <a:r>
              <a:rPr lang="en-US" sz="1950">
                <a:solidFill>
                  <a:srgbClr val="FFFFFF"/>
                </a:solidFill>
                <a:latin typeface="Arial"/>
                <a:ea typeface="Arial"/>
                <a:cs typeface="Arial"/>
                <a:sym typeface="Arial"/>
              </a:rPr>
              <a:t>Exploitation Techniques:</a:t>
            </a:r>
            <a:endParaRPr/>
          </a:p>
          <a:p>
            <a:pPr indent="-171450" lvl="1" marL="514350" rtl="0" algn="l">
              <a:lnSpc>
                <a:spcPct val="90000"/>
              </a:lnSpc>
              <a:spcBef>
                <a:spcPts val="375"/>
              </a:spcBef>
              <a:spcAft>
                <a:spcPts val="0"/>
              </a:spcAft>
              <a:buClr>
                <a:srgbClr val="FFFFFF"/>
              </a:buClr>
              <a:buSzPts val="1575"/>
              <a:buChar char="•"/>
            </a:pPr>
            <a:r>
              <a:rPr lang="en-US" sz="1575">
                <a:solidFill>
                  <a:srgbClr val="FFFFFF"/>
                </a:solidFill>
                <a:latin typeface="Arial"/>
                <a:ea typeface="Arial"/>
                <a:cs typeface="Arial"/>
                <a:sym typeface="Arial"/>
              </a:rPr>
              <a:t>Port 8180 (Apache Tomcat).</a:t>
            </a:r>
            <a:endParaRPr sz="1500">
              <a:solidFill>
                <a:srgbClr val="FFFFFF"/>
              </a:solidFill>
            </a:endParaRPr>
          </a:p>
          <a:p>
            <a:pPr indent="-76200" lvl="0" marL="171450" rtl="0" algn="l">
              <a:lnSpc>
                <a:spcPct val="90000"/>
              </a:lnSpc>
              <a:spcBef>
                <a:spcPts val="750"/>
              </a:spcBef>
              <a:spcAft>
                <a:spcPts val="0"/>
              </a:spcAft>
              <a:buClr>
                <a:schemeClr val="dk1"/>
              </a:buClr>
              <a:buSzPts val="1500"/>
              <a:buNone/>
            </a:pPr>
            <a:r>
              <a:t/>
            </a:r>
            <a:endParaRPr sz="1500">
              <a:solidFill>
                <a:srgbClr val="FFFFFF"/>
              </a:solidFill>
            </a:endParaRPr>
          </a:p>
        </p:txBody>
      </p:sp>
      <p:pic>
        <p:nvPicPr>
          <p:cNvPr id="285" name="Google Shape;285;p12"/>
          <p:cNvPicPr preferRelativeResize="0"/>
          <p:nvPr/>
        </p:nvPicPr>
        <p:blipFill rotWithShape="1">
          <a:blip r:embed="rId4">
            <a:alphaModFix/>
          </a:blip>
          <a:srcRect b="0" l="0" r="0" t="0"/>
          <a:stretch/>
        </p:blipFill>
        <p:spPr>
          <a:xfrm>
            <a:off x="4639490" y="1942895"/>
            <a:ext cx="3878145" cy="236481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9" name="Shape 289"/>
        <p:cNvGrpSpPr/>
        <p:nvPr/>
      </p:nvGrpSpPr>
      <p:grpSpPr>
        <a:xfrm>
          <a:off x="0" y="0"/>
          <a:ext cx="0" cy="0"/>
          <a:chOff x="0" y="0"/>
          <a:chExt cx="0" cy="0"/>
        </a:xfrm>
      </p:grpSpPr>
      <p:sp>
        <p:nvSpPr>
          <p:cNvPr id="290" name="Google Shape;290;p13"/>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pic>
        <p:nvPicPr>
          <p:cNvPr id="291" name="Google Shape;291;p13"/>
          <p:cNvPicPr preferRelativeResize="0"/>
          <p:nvPr/>
        </p:nvPicPr>
        <p:blipFill rotWithShape="1">
          <a:blip r:embed="rId3">
            <a:alphaModFix/>
          </a:blip>
          <a:srcRect b="0" l="0" r="35355" t="9091"/>
          <a:stretch/>
        </p:blipFill>
        <p:spPr>
          <a:xfrm>
            <a:off x="2642616" y="7"/>
            <a:ext cx="6501384" cy="5143493"/>
          </a:xfrm>
          <a:prstGeom prst="rect">
            <a:avLst/>
          </a:prstGeom>
          <a:noFill/>
          <a:ln>
            <a:noFill/>
          </a:ln>
        </p:spPr>
      </p:pic>
      <p:sp>
        <p:nvSpPr>
          <p:cNvPr id="292" name="Google Shape;292;p13"/>
          <p:cNvSpPr/>
          <p:nvPr/>
        </p:nvSpPr>
        <p:spPr>
          <a:xfrm>
            <a:off x="2" y="0"/>
            <a:ext cx="7317451" cy="5143500"/>
          </a:xfrm>
          <a:prstGeom prst="rect">
            <a:avLst/>
          </a:prstGeom>
          <a:gradFill>
            <a:gsLst>
              <a:gs pos="0">
                <a:srgbClr val="000000">
                  <a:alpha val="0"/>
                </a:srgbClr>
              </a:gs>
              <a:gs pos="19000">
                <a:srgbClr val="000000">
                  <a:alpha val="37647"/>
                </a:srgbClr>
              </a:gs>
              <a:gs pos="35000">
                <a:srgbClr val="000000">
                  <a:alpha val="77647"/>
                </a:srgbClr>
              </a:gs>
              <a:gs pos="58000">
                <a:schemeClr val="dk1"/>
              </a:gs>
              <a:gs pos="100000">
                <a:schemeClr val="dk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93" name="Google Shape;293;p13"/>
          <p:cNvSpPr txBox="1"/>
          <p:nvPr>
            <p:ph type="title"/>
          </p:nvPr>
        </p:nvSpPr>
        <p:spPr>
          <a:xfrm>
            <a:off x="278321" y="870966"/>
            <a:ext cx="2835369" cy="843534"/>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Arial"/>
              <a:buNone/>
            </a:pPr>
            <a:br>
              <a:rPr lang="en-US" sz="2100">
                <a:solidFill>
                  <a:schemeClr val="lt1"/>
                </a:solidFill>
                <a:latin typeface="Arial"/>
                <a:ea typeface="Arial"/>
                <a:cs typeface="Arial"/>
                <a:sym typeface="Arial"/>
              </a:rPr>
            </a:br>
            <a:r>
              <a:rPr lang="en-US" sz="2325">
                <a:solidFill>
                  <a:schemeClr val="lt1"/>
                </a:solidFill>
                <a:latin typeface="Arial"/>
                <a:ea typeface="Arial"/>
                <a:cs typeface="Arial"/>
                <a:sym typeface="Arial"/>
              </a:rPr>
              <a:t>Methodology: Phase 4</a:t>
            </a:r>
            <a:br>
              <a:rPr lang="en-US" sz="2100">
                <a:solidFill>
                  <a:schemeClr val="lt1"/>
                </a:solidFill>
                <a:latin typeface="Arial"/>
                <a:ea typeface="Arial"/>
                <a:cs typeface="Arial"/>
                <a:sym typeface="Arial"/>
              </a:rPr>
            </a:br>
            <a:r>
              <a:rPr lang="en-US" sz="1650">
                <a:solidFill>
                  <a:schemeClr val="lt1"/>
                </a:solidFill>
                <a:latin typeface="Arial"/>
                <a:ea typeface="Arial"/>
                <a:cs typeface="Arial"/>
                <a:sym typeface="Arial"/>
              </a:rPr>
              <a:t>Maintaining Access &amp; Privilege Escalation</a:t>
            </a:r>
            <a:endParaRPr sz="1650">
              <a:solidFill>
                <a:schemeClr val="lt1"/>
              </a:solidFill>
              <a:latin typeface="Arial"/>
              <a:ea typeface="Arial"/>
              <a:cs typeface="Arial"/>
              <a:sym typeface="Arial"/>
            </a:endParaRPr>
          </a:p>
        </p:txBody>
      </p:sp>
      <p:sp>
        <p:nvSpPr>
          <p:cNvPr id="294" name="Google Shape;294;p13"/>
          <p:cNvSpPr/>
          <p:nvPr/>
        </p:nvSpPr>
        <p:spPr>
          <a:xfrm rot="5400000">
            <a:off x="496919" y="454343"/>
            <a:ext cx="54864" cy="41148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95" name="Google Shape;295;p13"/>
          <p:cNvSpPr/>
          <p:nvPr/>
        </p:nvSpPr>
        <p:spPr>
          <a:xfrm>
            <a:off x="321183" y="1832610"/>
            <a:ext cx="2475738" cy="6858"/>
          </a:xfrm>
          <a:prstGeom prst="rect">
            <a:avLst/>
          </a:prstGeom>
          <a:solidFill>
            <a:schemeClr val="dk1"/>
          </a:solidFill>
          <a:ln cap="flat" cmpd="sng" w="95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96" name="Google Shape;296;p13"/>
          <p:cNvSpPr txBox="1"/>
          <p:nvPr>
            <p:ph idx="1" type="body"/>
          </p:nvPr>
        </p:nvSpPr>
        <p:spPr>
          <a:xfrm>
            <a:off x="278324" y="2038550"/>
            <a:ext cx="5584500" cy="3105000"/>
          </a:xfrm>
          <a:prstGeom prst="rect">
            <a:avLst/>
          </a:prstGeom>
          <a:noFill/>
          <a:ln>
            <a:noFill/>
          </a:ln>
        </p:spPr>
        <p:txBody>
          <a:bodyPr anchorCtr="0" anchor="t" bIns="45700" lIns="91425" spcFirstLastPara="1" rIns="91425" wrap="square" tIns="45700">
            <a:normAutofit/>
          </a:bodyPr>
          <a:lstStyle/>
          <a:p>
            <a:pPr indent="-171450" lvl="1" marL="514350" rtl="0" algn="just">
              <a:lnSpc>
                <a:spcPct val="90000"/>
              </a:lnSpc>
              <a:spcBef>
                <a:spcPts val="0"/>
              </a:spcBef>
              <a:spcAft>
                <a:spcPts val="0"/>
              </a:spcAft>
              <a:buClr>
                <a:schemeClr val="lt1"/>
              </a:buClr>
              <a:buSzPts val="1275"/>
              <a:buChar char="•"/>
            </a:pPr>
            <a:r>
              <a:rPr lang="en-US" sz="1275">
                <a:solidFill>
                  <a:schemeClr val="lt1"/>
                </a:solidFill>
                <a:latin typeface="Arial"/>
                <a:ea typeface="Arial"/>
                <a:cs typeface="Arial"/>
                <a:sym typeface="Arial"/>
              </a:rPr>
              <a:t>Objectives:</a:t>
            </a:r>
            <a:endParaRPr sz="1275">
              <a:solidFill>
                <a:schemeClr val="lt1"/>
              </a:solidFill>
              <a:latin typeface="Arial"/>
              <a:ea typeface="Arial"/>
              <a:cs typeface="Arial"/>
              <a:sym typeface="Arial"/>
            </a:endParaRPr>
          </a:p>
          <a:p>
            <a:pPr indent="-171450" lvl="2" marL="857250" rtl="0" algn="just">
              <a:lnSpc>
                <a:spcPct val="90000"/>
              </a:lnSpc>
              <a:spcBef>
                <a:spcPts val="375"/>
              </a:spcBef>
              <a:spcAft>
                <a:spcPts val="0"/>
              </a:spcAft>
              <a:buClr>
                <a:schemeClr val="lt1"/>
              </a:buClr>
              <a:buSzPts val="1050"/>
              <a:buChar char="•"/>
            </a:pPr>
            <a:r>
              <a:rPr lang="en-US" sz="1050">
                <a:solidFill>
                  <a:schemeClr val="lt1"/>
                </a:solidFill>
                <a:latin typeface="Arial"/>
                <a:ea typeface="Arial"/>
                <a:cs typeface="Arial"/>
                <a:sym typeface="Arial"/>
              </a:rPr>
              <a:t>Establish persistent access and escalate privileges within the compromised environment</a:t>
            </a:r>
            <a:r>
              <a:rPr lang="en-US" sz="975">
                <a:solidFill>
                  <a:schemeClr val="lt1"/>
                </a:solidFill>
                <a:latin typeface="Arial"/>
                <a:ea typeface="Arial"/>
                <a:cs typeface="Arial"/>
                <a:sym typeface="Arial"/>
              </a:rPr>
              <a:t>.</a:t>
            </a:r>
            <a:endParaRPr/>
          </a:p>
          <a:p>
            <a:pPr indent="-171450" lvl="1" marL="514350" rtl="0" algn="just">
              <a:lnSpc>
                <a:spcPct val="90000"/>
              </a:lnSpc>
              <a:spcBef>
                <a:spcPts val="375"/>
              </a:spcBef>
              <a:spcAft>
                <a:spcPts val="0"/>
              </a:spcAft>
              <a:buClr>
                <a:schemeClr val="lt1"/>
              </a:buClr>
              <a:buSzPts val="1275"/>
              <a:buChar char="•"/>
            </a:pPr>
            <a:r>
              <a:rPr lang="en-US" sz="1275">
                <a:solidFill>
                  <a:schemeClr val="lt1"/>
                </a:solidFill>
                <a:latin typeface="Arial"/>
                <a:ea typeface="Arial"/>
                <a:cs typeface="Arial"/>
                <a:sym typeface="Arial"/>
              </a:rPr>
              <a:t>Methods for Maintaining Access:</a:t>
            </a:r>
            <a:endParaRPr/>
          </a:p>
          <a:p>
            <a:pPr indent="-171450" lvl="2" marL="857250" rtl="0" algn="just">
              <a:lnSpc>
                <a:spcPct val="90000"/>
              </a:lnSpc>
              <a:spcBef>
                <a:spcPts val="375"/>
              </a:spcBef>
              <a:spcAft>
                <a:spcPts val="0"/>
              </a:spcAft>
              <a:buClr>
                <a:schemeClr val="lt1"/>
              </a:buClr>
              <a:buSzPts val="1050"/>
              <a:buChar char="•"/>
            </a:pPr>
            <a:r>
              <a:rPr lang="en-US" sz="1050">
                <a:solidFill>
                  <a:schemeClr val="lt1"/>
                </a:solidFill>
                <a:latin typeface="Arial"/>
                <a:ea typeface="Arial"/>
                <a:cs typeface="Arial"/>
                <a:sym typeface="Arial"/>
              </a:rPr>
              <a:t>Backdoor Installation, Keylogger Deployment, Samba Exploit, IRC Bot Installation, Tomcat Exploit</a:t>
            </a:r>
            <a:r>
              <a:rPr lang="en-US" sz="975">
                <a:solidFill>
                  <a:schemeClr val="lt1"/>
                </a:solidFill>
                <a:latin typeface="Arial"/>
                <a:ea typeface="Arial"/>
                <a:cs typeface="Arial"/>
                <a:sym typeface="Arial"/>
              </a:rPr>
              <a:t>.</a:t>
            </a:r>
            <a:endParaRPr/>
          </a:p>
          <a:p>
            <a:pPr indent="-171450" lvl="1" marL="514350" rtl="0" algn="just">
              <a:lnSpc>
                <a:spcPct val="90000"/>
              </a:lnSpc>
              <a:spcBef>
                <a:spcPts val="375"/>
              </a:spcBef>
              <a:spcAft>
                <a:spcPts val="0"/>
              </a:spcAft>
              <a:buClr>
                <a:schemeClr val="lt1"/>
              </a:buClr>
              <a:buSzPts val="1275"/>
              <a:buChar char="•"/>
            </a:pPr>
            <a:r>
              <a:rPr lang="en-US" sz="1275">
                <a:solidFill>
                  <a:schemeClr val="lt1"/>
                </a:solidFill>
                <a:latin typeface="Arial"/>
                <a:ea typeface="Arial"/>
                <a:cs typeface="Arial"/>
                <a:sym typeface="Arial"/>
              </a:rPr>
              <a:t>Escalation Techniques:</a:t>
            </a:r>
            <a:endParaRPr/>
          </a:p>
          <a:p>
            <a:pPr indent="-171450" lvl="2" marL="857250" rtl="0" algn="just">
              <a:lnSpc>
                <a:spcPct val="90000"/>
              </a:lnSpc>
              <a:spcBef>
                <a:spcPts val="375"/>
              </a:spcBef>
              <a:spcAft>
                <a:spcPts val="0"/>
              </a:spcAft>
              <a:buClr>
                <a:schemeClr val="lt1"/>
              </a:buClr>
              <a:buSzPts val="1050"/>
              <a:buChar char="•"/>
            </a:pPr>
            <a:r>
              <a:rPr lang="en-US" sz="1050">
                <a:solidFill>
                  <a:schemeClr val="lt1"/>
                </a:solidFill>
                <a:latin typeface="Arial"/>
                <a:ea typeface="Arial"/>
                <a:cs typeface="Arial"/>
                <a:sym typeface="Arial"/>
              </a:rPr>
              <a:t>Sudoers Misconfiguration, Kernel Exploits</a:t>
            </a:r>
            <a:r>
              <a:rPr lang="en-US" sz="975">
                <a:solidFill>
                  <a:schemeClr val="lt1"/>
                </a:solidFill>
                <a:latin typeface="Arial"/>
                <a:ea typeface="Arial"/>
                <a:cs typeface="Arial"/>
                <a:sym typeface="Arial"/>
              </a:rPr>
              <a:t>.</a:t>
            </a:r>
            <a:endParaRPr/>
          </a:p>
          <a:p>
            <a:pPr indent="-171450" lvl="1" marL="514350" rtl="0" algn="just">
              <a:lnSpc>
                <a:spcPct val="90000"/>
              </a:lnSpc>
              <a:spcBef>
                <a:spcPts val="375"/>
              </a:spcBef>
              <a:spcAft>
                <a:spcPts val="0"/>
              </a:spcAft>
              <a:buClr>
                <a:schemeClr val="lt1"/>
              </a:buClr>
              <a:buSzPts val="1275"/>
              <a:buChar char="•"/>
            </a:pPr>
            <a:r>
              <a:rPr lang="en-US" sz="1275">
                <a:solidFill>
                  <a:schemeClr val="lt1"/>
                </a:solidFill>
                <a:latin typeface="Arial"/>
                <a:ea typeface="Arial"/>
                <a:cs typeface="Arial"/>
                <a:sym typeface="Arial"/>
              </a:rPr>
              <a:t>Results:</a:t>
            </a:r>
            <a:endParaRPr/>
          </a:p>
          <a:p>
            <a:pPr indent="-171450" lvl="2" marL="857250" rtl="0" algn="just">
              <a:lnSpc>
                <a:spcPct val="90000"/>
              </a:lnSpc>
              <a:spcBef>
                <a:spcPts val="375"/>
              </a:spcBef>
              <a:spcAft>
                <a:spcPts val="0"/>
              </a:spcAft>
              <a:buClr>
                <a:schemeClr val="lt1"/>
              </a:buClr>
              <a:buSzPts val="1050"/>
              <a:buChar char="•"/>
            </a:pPr>
            <a:r>
              <a:rPr lang="en-US" sz="1050">
                <a:solidFill>
                  <a:schemeClr val="lt1"/>
                </a:solidFill>
                <a:latin typeface="Arial"/>
                <a:ea typeface="Arial"/>
                <a:cs typeface="Arial"/>
                <a:sym typeface="Arial"/>
              </a:rPr>
              <a:t>Maintained access and escalated privileges across multiple services, providing full control over the target system</a:t>
            </a:r>
            <a:r>
              <a:rPr lang="en-US" sz="975">
                <a:solidFill>
                  <a:schemeClr val="lt1"/>
                </a:solidFill>
                <a:latin typeface="Arial"/>
                <a:ea typeface="Arial"/>
                <a:cs typeface="Arial"/>
                <a:sym typeface="Arial"/>
              </a:rPr>
              <a:t>.</a:t>
            </a:r>
            <a:endParaRPr/>
          </a:p>
          <a:p>
            <a:pPr indent="0" lvl="2" marL="914378" rtl="0" algn="just">
              <a:lnSpc>
                <a:spcPct val="90000"/>
              </a:lnSpc>
              <a:spcBef>
                <a:spcPts val="375"/>
              </a:spcBef>
              <a:spcAft>
                <a:spcPts val="0"/>
              </a:spcAft>
              <a:buClr>
                <a:schemeClr val="dk1"/>
              </a:buClr>
              <a:buSzPts val="900"/>
              <a:buNone/>
            </a:pPr>
            <a:r>
              <a:t/>
            </a:r>
            <a:endParaRPr sz="900">
              <a:solidFill>
                <a:schemeClr val="lt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1" name="Shape 301"/>
        <p:cNvGrpSpPr/>
        <p:nvPr/>
      </p:nvGrpSpPr>
      <p:grpSpPr>
        <a:xfrm>
          <a:off x="0" y="0"/>
          <a:ext cx="0" cy="0"/>
          <a:chOff x="0" y="0"/>
          <a:chExt cx="0" cy="0"/>
        </a:xfrm>
      </p:grpSpPr>
      <p:sp>
        <p:nvSpPr>
          <p:cNvPr id="302" name="Google Shape;302;p14"/>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pic>
        <p:nvPicPr>
          <p:cNvPr id="303" name="Google Shape;303;p14"/>
          <p:cNvPicPr preferRelativeResize="0"/>
          <p:nvPr/>
        </p:nvPicPr>
        <p:blipFill rotWithShape="1">
          <a:blip r:embed="rId3">
            <a:alphaModFix/>
          </a:blip>
          <a:srcRect b="0" l="0" r="35355" t="9091"/>
          <a:stretch/>
        </p:blipFill>
        <p:spPr>
          <a:xfrm>
            <a:off x="2642616" y="7"/>
            <a:ext cx="6501384" cy="5143493"/>
          </a:xfrm>
          <a:prstGeom prst="rect">
            <a:avLst/>
          </a:prstGeom>
          <a:noFill/>
          <a:ln>
            <a:noFill/>
          </a:ln>
        </p:spPr>
      </p:pic>
      <p:sp>
        <p:nvSpPr>
          <p:cNvPr id="304" name="Google Shape;304;p14"/>
          <p:cNvSpPr/>
          <p:nvPr/>
        </p:nvSpPr>
        <p:spPr>
          <a:xfrm>
            <a:off x="2" y="0"/>
            <a:ext cx="7317451" cy="5143500"/>
          </a:xfrm>
          <a:prstGeom prst="rect">
            <a:avLst/>
          </a:prstGeom>
          <a:gradFill>
            <a:gsLst>
              <a:gs pos="0">
                <a:srgbClr val="000000">
                  <a:alpha val="0"/>
                </a:srgbClr>
              </a:gs>
              <a:gs pos="19000">
                <a:srgbClr val="000000">
                  <a:alpha val="37647"/>
                </a:srgbClr>
              </a:gs>
              <a:gs pos="35000">
                <a:srgbClr val="000000">
                  <a:alpha val="77647"/>
                </a:srgbClr>
              </a:gs>
              <a:gs pos="58000">
                <a:schemeClr val="dk1"/>
              </a:gs>
              <a:gs pos="100000">
                <a:schemeClr val="dk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305" name="Google Shape;305;p14"/>
          <p:cNvSpPr txBox="1"/>
          <p:nvPr>
            <p:ph type="title"/>
          </p:nvPr>
        </p:nvSpPr>
        <p:spPr>
          <a:xfrm>
            <a:off x="278321" y="870966"/>
            <a:ext cx="2835369" cy="843534"/>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Arial"/>
              <a:buNone/>
            </a:pPr>
            <a:br>
              <a:rPr lang="en-US" sz="2100">
                <a:solidFill>
                  <a:schemeClr val="lt1"/>
                </a:solidFill>
                <a:latin typeface="Arial"/>
                <a:ea typeface="Arial"/>
                <a:cs typeface="Arial"/>
                <a:sym typeface="Arial"/>
              </a:rPr>
            </a:br>
            <a:r>
              <a:rPr lang="en-US" sz="2325">
                <a:solidFill>
                  <a:schemeClr val="lt1"/>
                </a:solidFill>
                <a:latin typeface="Arial"/>
                <a:ea typeface="Arial"/>
                <a:cs typeface="Arial"/>
                <a:sym typeface="Arial"/>
              </a:rPr>
              <a:t>Methodology: Phase 5 </a:t>
            </a:r>
            <a:br>
              <a:rPr lang="en-US" sz="2100">
                <a:solidFill>
                  <a:schemeClr val="lt1"/>
                </a:solidFill>
                <a:latin typeface="Arial"/>
                <a:ea typeface="Arial"/>
                <a:cs typeface="Arial"/>
                <a:sym typeface="Arial"/>
              </a:rPr>
            </a:br>
            <a:r>
              <a:rPr lang="en-US" sz="1650">
                <a:solidFill>
                  <a:schemeClr val="lt1"/>
                </a:solidFill>
                <a:latin typeface="Arial"/>
                <a:ea typeface="Arial"/>
                <a:cs typeface="Arial"/>
                <a:sym typeface="Arial"/>
              </a:rPr>
              <a:t>Post-Exploitation &amp; Lateral Movement</a:t>
            </a:r>
            <a:endParaRPr sz="1650">
              <a:solidFill>
                <a:schemeClr val="lt1"/>
              </a:solidFill>
              <a:latin typeface="Arial"/>
              <a:ea typeface="Arial"/>
              <a:cs typeface="Arial"/>
              <a:sym typeface="Arial"/>
            </a:endParaRPr>
          </a:p>
        </p:txBody>
      </p:sp>
      <p:sp>
        <p:nvSpPr>
          <p:cNvPr id="306" name="Google Shape;306;p14"/>
          <p:cNvSpPr/>
          <p:nvPr/>
        </p:nvSpPr>
        <p:spPr>
          <a:xfrm rot="5400000">
            <a:off x="496919" y="454343"/>
            <a:ext cx="54864" cy="41148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307" name="Google Shape;307;p14"/>
          <p:cNvSpPr/>
          <p:nvPr/>
        </p:nvSpPr>
        <p:spPr>
          <a:xfrm>
            <a:off x="321183" y="1832610"/>
            <a:ext cx="2475738" cy="6858"/>
          </a:xfrm>
          <a:prstGeom prst="rect">
            <a:avLst/>
          </a:prstGeom>
          <a:solidFill>
            <a:schemeClr val="dk1"/>
          </a:solidFill>
          <a:ln cap="flat" cmpd="sng" w="95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308" name="Google Shape;308;p14"/>
          <p:cNvSpPr txBox="1"/>
          <p:nvPr>
            <p:ph idx="1" type="body"/>
          </p:nvPr>
        </p:nvSpPr>
        <p:spPr>
          <a:xfrm>
            <a:off x="278320" y="2038540"/>
            <a:ext cx="2579180" cy="3104960"/>
          </a:xfrm>
          <a:prstGeom prst="rect">
            <a:avLst/>
          </a:prstGeom>
          <a:noFill/>
          <a:ln>
            <a:noFill/>
          </a:ln>
        </p:spPr>
        <p:txBody>
          <a:bodyPr anchorCtr="0" anchor="t" bIns="45700" lIns="91425" spcFirstLastPara="1" rIns="91425" wrap="square" tIns="45700">
            <a:normAutofit lnSpcReduction="10000"/>
          </a:bodyPr>
          <a:lstStyle/>
          <a:p>
            <a:pPr indent="-171450" lvl="1" marL="514350" rtl="0" algn="just">
              <a:lnSpc>
                <a:spcPct val="90000"/>
              </a:lnSpc>
              <a:spcBef>
                <a:spcPts val="0"/>
              </a:spcBef>
              <a:spcAft>
                <a:spcPts val="0"/>
              </a:spcAft>
              <a:buClr>
                <a:schemeClr val="lt1"/>
              </a:buClr>
              <a:buSzPts val="1275"/>
              <a:buChar char="•"/>
            </a:pPr>
            <a:r>
              <a:rPr lang="en-US" sz="1275">
                <a:solidFill>
                  <a:schemeClr val="lt1"/>
                </a:solidFill>
                <a:latin typeface="Arial"/>
                <a:ea typeface="Arial"/>
                <a:cs typeface="Arial"/>
                <a:sym typeface="Arial"/>
              </a:rPr>
              <a:t>Objectives:</a:t>
            </a:r>
            <a:endParaRPr sz="1275">
              <a:solidFill>
                <a:schemeClr val="lt1"/>
              </a:solidFill>
              <a:latin typeface="Arial"/>
              <a:ea typeface="Arial"/>
              <a:cs typeface="Arial"/>
              <a:sym typeface="Arial"/>
            </a:endParaRPr>
          </a:p>
          <a:p>
            <a:pPr indent="-171450" lvl="2" marL="857250" rtl="0" algn="just">
              <a:lnSpc>
                <a:spcPct val="90000"/>
              </a:lnSpc>
              <a:spcBef>
                <a:spcPts val="375"/>
              </a:spcBef>
              <a:spcAft>
                <a:spcPts val="0"/>
              </a:spcAft>
              <a:buClr>
                <a:schemeClr val="lt1"/>
              </a:buClr>
              <a:buSzPts val="1050"/>
              <a:buChar char="•"/>
            </a:pPr>
            <a:r>
              <a:rPr lang="en-US" sz="1050">
                <a:solidFill>
                  <a:schemeClr val="lt1"/>
                </a:solidFill>
                <a:latin typeface="Arial"/>
                <a:ea typeface="Arial"/>
                <a:cs typeface="Arial"/>
                <a:sym typeface="Arial"/>
              </a:rPr>
              <a:t>After successfully gaining initial access and establishing persistence, the next focus was on lateral movement within the target network. This phase aimed to identify and exploit additional vulnerable systems, expanding the attacker's footprint within the environment</a:t>
            </a:r>
            <a:r>
              <a:rPr lang="en-US" sz="975">
                <a:solidFill>
                  <a:schemeClr val="lt1"/>
                </a:solidFill>
                <a:latin typeface="Arial"/>
                <a:ea typeface="Arial"/>
                <a:cs typeface="Arial"/>
                <a:sym typeface="Arial"/>
              </a:rPr>
              <a:t>.</a:t>
            </a:r>
            <a:endParaRPr/>
          </a:p>
          <a:p>
            <a:pPr indent="-171450" lvl="1" marL="514350" rtl="0" algn="just">
              <a:lnSpc>
                <a:spcPct val="90000"/>
              </a:lnSpc>
              <a:spcBef>
                <a:spcPts val="375"/>
              </a:spcBef>
              <a:spcAft>
                <a:spcPts val="0"/>
              </a:spcAft>
              <a:buClr>
                <a:schemeClr val="lt1"/>
              </a:buClr>
              <a:buSzPts val="1275"/>
              <a:buChar char="•"/>
            </a:pPr>
            <a:r>
              <a:rPr lang="en-US" sz="1275">
                <a:solidFill>
                  <a:schemeClr val="lt1"/>
                </a:solidFill>
                <a:latin typeface="Arial"/>
                <a:ea typeface="Arial"/>
                <a:cs typeface="Arial"/>
                <a:sym typeface="Arial"/>
              </a:rPr>
              <a:t>Techniques for Lateral Movement:</a:t>
            </a:r>
            <a:endParaRPr sz="1275">
              <a:solidFill>
                <a:schemeClr val="lt1"/>
              </a:solidFill>
              <a:latin typeface="Arial"/>
              <a:ea typeface="Arial"/>
              <a:cs typeface="Arial"/>
              <a:sym typeface="Arial"/>
            </a:endParaRPr>
          </a:p>
          <a:p>
            <a:pPr indent="-257175" lvl="2" marL="942975" rtl="0" algn="just">
              <a:lnSpc>
                <a:spcPct val="90000"/>
              </a:lnSpc>
              <a:spcBef>
                <a:spcPts val="375"/>
              </a:spcBef>
              <a:spcAft>
                <a:spcPts val="0"/>
              </a:spcAft>
              <a:buClr>
                <a:schemeClr val="lt1"/>
              </a:buClr>
              <a:buSzPts val="975"/>
              <a:buFont typeface="Calibri"/>
              <a:buAutoNum type="arabicPeriod"/>
            </a:pPr>
            <a:r>
              <a:rPr lang="en-US" sz="975">
                <a:solidFill>
                  <a:schemeClr val="lt1"/>
                </a:solidFill>
                <a:latin typeface="Arial"/>
                <a:ea typeface="Arial"/>
                <a:cs typeface="Arial"/>
                <a:sym typeface="Arial"/>
              </a:rPr>
              <a:t>Port 5900 (VNC) - Credential Dumping.</a:t>
            </a:r>
            <a:endParaRPr/>
          </a:p>
          <a:p>
            <a:pPr indent="-257175" lvl="2" marL="942975" rtl="0" algn="just">
              <a:lnSpc>
                <a:spcPct val="90000"/>
              </a:lnSpc>
              <a:spcBef>
                <a:spcPts val="375"/>
              </a:spcBef>
              <a:spcAft>
                <a:spcPts val="0"/>
              </a:spcAft>
              <a:buClr>
                <a:schemeClr val="lt1"/>
              </a:buClr>
              <a:buSzPts val="975"/>
              <a:buFont typeface="Calibri"/>
              <a:buAutoNum type="arabicPeriod"/>
            </a:pPr>
            <a:r>
              <a:rPr lang="en-US" sz="975">
                <a:solidFill>
                  <a:schemeClr val="lt1"/>
                </a:solidFill>
                <a:latin typeface="Arial"/>
                <a:ea typeface="Arial"/>
                <a:cs typeface="Arial"/>
                <a:sym typeface="Arial"/>
              </a:rPr>
              <a:t>Ports 139 &amp; 443 (Samba) - Exploit Network Shares.</a:t>
            </a:r>
            <a:endParaRPr/>
          </a:p>
          <a:p>
            <a:pPr indent="-257175" lvl="2" marL="942975" rtl="0" algn="just">
              <a:lnSpc>
                <a:spcPct val="90000"/>
              </a:lnSpc>
              <a:spcBef>
                <a:spcPts val="375"/>
              </a:spcBef>
              <a:spcAft>
                <a:spcPts val="0"/>
              </a:spcAft>
              <a:buClr>
                <a:schemeClr val="lt1"/>
              </a:buClr>
              <a:buSzPts val="975"/>
              <a:buFont typeface="Calibri"/>
              <a:buAutoNum type="arabicPeriod"/>
            </a:pPr>
            <a:r>
              <a:rPr lang="en-US" sz="975">
                <a:solidFill>
                  <a:schemeClr val="lt1"/>
                </a:solidFill>
                <a:latin typeface="Arial"/>
                <a:ea typeface="Arial"/>
                <a:cs typeface="Arial"/>
                <a:sym typeface="Arial"/>
              </a:rPr>
              <a:t>Port 8180 (Apache Tomcat) - Active Directory Attacks.</a:t>
            </a:r>
            <a:endParaRPr/>
          </a:p>
          <a:p>
            <a:pPr indent="-257175" lvl="2" marL="942975" rtl="0" algn="just">
              <a:lnSpc>
                <a:spcPct val="90000"/>
              </a:lnSpc>
              <a:spcBef>
                <a:spcPts val="375"/>
              </a:spcBef>
              <a:spcAft>
                <a:spcPts val="0"/>
              </a:spcAft>
              <a:buClr>
                <a:schemeClr val="lt1"/>
              </a:buClr>
              <a:buSzPts val="975"/>
              <a:buFont typeface="Calibri"/>
              <a:buAutoNum type="arabicPeriod"/>
            </a:pPr>
            <a:r>
              <a:rPr lang="en-US" sz="975">
                <a:solidFill>
                  <a:schemeClr val="lt1"/>
                </a:solidFill>
                <a:latin typeface="Arial"/>
                <a:ea typeface="Arial"/>
                <a:cs typeface="Arial"/>
                <a:sym typeface="Arial"/>
              </a:rPr>
              <a:t>Port 1524 (BIND Shell) - Reverse Shell and Command Execution.</a:t>
            </a:r>
            <a:endParaRPr/>
          </a:p>
          <a:p>
            <a:pPr indent="-257175" lvl="2" marL="942975" rtl="0" algn="just">
              <a:lnSpc>
                <a:spcPct val="90000"/>
              </a:lnSpc>
              <a:spcBef>
                <a:spcPts val="375"/>
              </a:spcBef>
              <a:spcAft>
                <a:spcPts val="0"/>
              </a:spcAft>
              <a:buClr>
                <a:schemeClr val="lt1"/>
              </a:buClr>
              <a:buSzPts val="975"/>
              <a:buFont typeface="Calibri"/>
              <a:buAutoNum type="arabicPeriod"/>
            </a:pPr>
            <a:r>
              <a:rPr lang="en-US" sz="975">
                <a:solidFill>
                  <a:schemeClr val="lt1"/>
                </a:solidFill>
                <a:latin typeface="Arial"/>
                <a:ea typeface="Arial"/>
                <a:cs typeface="Arial"/>
                <a:sym typeface="Arial"/>
              </a:rPr>
              <a:t> Ports 6667  (UnrealIRCD) - IRC Bot Installation.</a:t>
            </a:r>
            <a:endParaRPr/>
          </a:p>
          <a:p>
            <a:pPr indent="-114300" lvl="2" marL="857250" rtl="0" algn="just">
              <a:lnSpc>
                <a:spcPct val="90000"/>
              </a:lnSpc>
              <a:spcBef>
                <a:spcPts val="375"/>
              </a:spcBef>
              <a:spcAft>
                <a:spcPts val="0"/>
              </a:spcAft>
              <a:buClr>
                <a:schemeClr val="dk1"/>
              </a:buClr>
              <a:buSzPts val="900"/>
              <a:buNone/>
            </a:pPr>
            <a:r>
              <a:t/>
            </a:r>
            <a:endParaRPr sz="900">
              <a:solidFill>
                <a:schemeClr val="lt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2" name="Shape 312"/>
        <p:cNvGrpSpPr/>
        <p:nvPr/>
      </p:nvGrpSpPr>
      <p:grpSpPr>
        <a:xfrm>
          <a:off x="0" y="0"/>
          <a:ext cx="0" cy="0"/>
          <a:chOff x="0" y="0"/>
          <a:chExt cx="0" cy="0"/>
        </a:xfrm>
      </p:grpSpPr>
      <p:sp>
        <p:nvSpPr>
          <p:cNvPr id="313" name="Google Shape;313;p15"/>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4" name="Google Shape;314;p15"/>
          <p:cNvSpPr/>
          <p:nvPr/>
        </p:nvSpPr>
        <p:spPr>
          <a:xfrm>
            <a:off x="0" y="0"/>
            <a:ext cx="9144000" cy="5143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descr="A blue screen with a shield and keyhole&#10;&#10;Description automatically generated" id="315" name="Google Shape;315;p15"/>
          <p:cNvPicPr preferRelativeResize="0"/>
          <p:nvPr/>
        </p:nvPicPr>
        <p:blipFill rotWithShape="1">
          <a:blip r:embed="rId3">
            <a:alphaModFix amt="35000"/>
          </a:blip>
          <a:srcRect b="0" l="0" r="0" t="0"/>
          <a:stretch/>
        </p:blipFill>
        <p:spPr>
          <a:xfrm>
            <a:off x="20" y="10"/>
            <a:ext cx="9143980" cy="5143490"/>
          </a:xfrm>
          <a:prstGeom prst="rect">
            <a:avLst/>
          </a:prstGeom>
          <a:noFill/>
          <a:ln>
            <a:noFill/>
          </a:ln>
        </p:spPr>
      </p:pic>
      <p:sp>
        <p:nvSpPr>
          <p:cNvPr id="316" name="Google Shape;316;p15"/>
          <p:cNvSpPr txBox="1"/>
          <p:nvPr>
            <p:ph type="title"/>
          </p:nvPr>
        </p:nvSpPr>
        <p:spPr>
          <a:xfrm>
            <a:off x="630936" y="320040"/>
            <a:ext cx="7879842" cy="1439355"/>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rgbClr val="FFFFFF"/>
              </a:buClr>
              <a:buSzPts val="4500"/>
              <a:buFont typeface="Arial"/>
              <a:buNone/>
            </a:pPr>
            <a:r>
              <a:rPr lang="en-US" sz="4500">
                <a:solidFill>
                  <a:srgbClr val="FFFFFF"/>
                </a:solidFill>
                <a:latin typeface="Arial"/>
                <a:ea typeface="Arial"/>
                <a:cs typeface="Arial"/>
                <a:sym typeface="Arial"/>
              </a:rPr>
              <a:t>Findings</a:t>
            </a:r>
            <a:endParaRPr sz="4500">
              <a:solidFill>
                <a:srgbClr val="FFFFFF"/>
              </a:solidFill>
              <a:latin typeface="Arial"/>
              <a:ea typeface="Arial"/>
              <a:cs typeface="Arial"/>
              <a:sym typeface="Arial"/>
            </a:endParaRPr>
          </a:p>
        </p:txBody>
      </p:sp>
      <p:sp>
        <p:nvSpPr>
          <p:cNvPr id="317" name="Google Shape;317;p15"/>
          <p:cNvSpPr/>
          <p:nvPr/>
        </p:nvSpPr>
        <p:spPr>
          <a:xfrm>
            <a:off x="649464" y="2174945"/>
            <a:ext cx="7838694" cy="13716"/>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8" name="Google Shape;318;p15"/>
          <p:cNvSpPr/>
          <p:nvPr/>
        </p:nvSpPr>
        <p:spPr>
          <a:xfrm flipH="1" rot="10800000">
            <a:off x="630936" y="2082023"/>
            <a:ext cx="1405092" cy="10287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9" name="Google Shape;319;p15"/>
          <p:cNvSpPr txBox="1"/>
          <p:nvPr>
            <p:ph idx="1" type="body"/>
          </p:nvPr>
        </p:nvSpPr>
        <p:spPr>
          <a:xfrm>
            <a:off x="630936" y="2502951"/>
            <a:ext cx="7882128" cy="2179265"/>
          </a:xfrm>
          <a:prstGeom prst="rect">
            <a:avLst/>
          </a:prstGeom>
          <a:noFill/>
          <a:ln>
            <a:noFill/>
          </a:ln>
        </p:spPr>
        <p:txBody>
          <a:bodyPr anchorCtr="0" anchor="t" bIns="45700" lIns="91425" spcFirstLastPara="1" rIns="91425" wrap="square" tIns="45700">
            <a:normAutofit/>
          </a:bodyPr>
          <a:lstStyle/>
          <a:p>
            <a:pPr indent="-342900" lvl="0" marL="342900" rtl="0" algn="just">
              <a:spcBef>
                <a:spcPts val="0"/>
              </a:spcBef>
              <a:spcAft>
                <a:spcPts val="0"/>
              </a:spcAft>
              <a:buClr>
                <a:srgbClr val="FFFFFF"/>
              </a:buClr>
              <a:buSzPts val="1900"/>
              <a:buChar char="•"/>
            </a:pPr>
            <a:r>
              <a:rPr lang="en-US" sz="1900">
                <a:solidFill>
                  <a:srgbClr val="FFFFFF"/>
                </a:solidFill>
                <a:latin typeface="Arial"/>
                <a:ea typeface="Arial"/>
                <a:cs typeface="Arial"/>
                <a:sym typeface="Arial"/>
              </a:rPr>
              <a:t>The penetration test uncovered critical vulnerabilities across various services, including anonymous FTP access, misconfigured Samba permissions, remote command execution vulnerabilities, weak authentication mechanisms in VNC, known backdoor vulnerabilities in UnrealIRCD, and default credentials in Apache Tomcat.</a:t>
            </a:r>
            <a:endParaRPr sz="1900">
              <a:solidFill>
                <a:srgbClr val="FFFFFF"/>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3" name="Shape 323"/>
        <p:cNvGrpSpPr/>
        <p:nvPr/>
      </p:nvGrpSpPr>
      <p:grpSpPr>
        <a:xfrm>
          <a:off x="0" y="0"/>
          <a:ext cx="0" cy="0"/>
          <a:chOff x="0" y="0"/>
          <a:chExt cx="0" cy="0"/>
        </a:xfrm>
      </p:grpSpPr>
      <p:sp>
        <p:nvSpPr>
          <p:cNvPr id="324" name="Google Shape;324;p16"/>
          <p:cNvSpPr/>
          <p:nvPr/>
        </p:nvSpPr>
        <p:spPr>
          <a:xfrm>
            <a:off x="0" y="0"/>
            <a:ext cx="9141714" cy="51435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blue screen with a shield and keyhole&#10;&#10;Description automatically generated" id="325" name="Google Shape;325;p16"/>
          <p:cNvPicPr preferRelativeResize="0"/>
          <p:nvPr/>
        </p:nvPicPr>
        <p:blipFill rotWithShape="1">
          <a:blip r:embed="rId3">
            <a:alphaModFix amt="40000"/>
          </a:blip>
          <a:srcRect b="0" l="0" r="0" t="0"/>
          <a:stretch/>
        </p:blipFill>
        <p:spPr>
          <a:xfrm>
            <a:off x="20" y="10"/>
            <a:ext cx="9143980" cy="5143490"/>
          </a:xfrm>
          <a:prstGeom prst="rect">
            <a:avLst/>
          </a:prstGeom>
          <a:noFill/>
          <a:ln>
            <a:noFill/>
          </a:ln>
        </p:spPr>
      </p:pic>
      <p:sp>
        <p:nvSpPr>
          <p:cNvPr id="326" name="Google Shape;326;p16"/>
          <p:cNvSpPr txBox="1"/>
          <p:nvPr>
            <p:ph type="title"/>
          </p:nvPr>
        </p:nvSpPr>
        <p:spPr>
          <a:xfrm>
            <a:off x="480060" y="640254"/>
            <a:ext cx="3017520" cy="3753596"/>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chemeClr val="lt1"/>
              </a:buClr>
              <a:buSzPts val="3500"/>
              <a:buFont typeface="Arial"/>
              <a:buNone/>
            </a:pPr>
            <a:r>
              <a:rPr lang="en-US" sz="3500">
                <a:latin typeface="Arial"/>
                <a:ea typeface="Arial"/>
                <a:cs typeface="Arial"/>
                <a:sym typeface="Arial"/>
              </a:rPr>
              <a:t>Recommendations</a:t>
            </a:r>
            <a:endParaRPr sz="3500">
              <a:latin typeface="Arial"/>
              <a:ea typeface="Arial"/>
              <a:cs typeface="Arial"/>
              <a:sym typeface="Arial"/>
            </a:endParaRPr>
          </a:p>
        </p:txBody>
      </p:sp>
      <p:sp>
        <p:nvSpPr>
          <p:cNvPr id="327" name="Google Shape;327;p16"/>
          <p:cNvSpPr txBox="1"/>
          <p:nvPr>
            <p:ph idx="1" type="body"/>
          </p:nvPr>
        </p:nvSpPr>
        <p:spPr>
          <a:xfrm>
            <a:off x="4199312" y="640254"/>
            <a:ext cx="4286250" cy="3753596"/>
          </a:xfrm>
          <a:prstGeom prst="rect">
            <a:avLst/>
          </a:prstGeom>
          <a:noFill/>
          <a:ln>
            <a:noFill/>
          </a:ln>
        </p:spPr>
        <p:txBody>
          <a:bodyPr anchorCtr="0" anchor="ctr" bIns="45700" lIns="91425" spcFirstLastPara="1" rIns="91425" wrap="square" tIns="45700">
            <a:normAutofit/>
          </a:bodyPr>
          <a:lstStyle/>
          <a:p>
            <a:pPr indent="-342900" lvl="0" marL="342900" rtl="0" algn="l">
              <a:spcBef>
                <a:spcPts val="0"/>
              </a:spcBef>
              <a:spcAft>
                <a:spcPts val="0"/>
              </a:spcAft>
              <a:buClr>
                <a:schemeClr val="lt1"/>
              </a:buClr>
              <a:buSzPts val="1700"/>
              <a:buChar char="•"/>
            </a:pPr>
            <a:r>
              <a:rPr lang="en-US" sz="1700">
                <a:latin typeface="Arial"/>
                <a:ea typeface="Arial"/>
                <a:cs typeface="Arial"/>
                <a:sym typeface="Arial"/>
              </a:rPr>
              <a:t>To address the identified vulnerabilities and enhance the overall security posture:</a:t>
            </a:r>
            <a:endParaRPr/>
          </a:p>
          <a:p>
            <a:pPr indent="-457200" lvl="1" marL="857250" rtl="0" algn="l">
              <a:spcBef>
                <a:spcPts val="340"/>
              </a:spcBef>
              <a:spcAft>
                <a:spcPts val="0"/>
              </a:spcAft>
              <a:buClr>
                <a:schemeClr val="lt1"/>
              </a:buClr>
              <a:buSzPts val="1700"/>
              <a:buFont typeface="Calibri"/>
              <a:buAutoNum type="arabicPeriod"/>
            </a:pPr>
            <a:r>
              <a:rPr lang="en-US" sz="1700">
                <a:latin typeface="Arial"/>
                <a:ea typeface="Arial"/>
                <a:cs typeface="Arial"/>
                <a:sym typeface="Arial"/>
              </a:rPr>
              <a:t>Disable anonymous FTP access.</a:t>
            </a:r>
            <a:endParaRPr/>
          </a:p>
          <a:p>
            <a:pPr indent="-457200" lvl="1" marL="857250" rtl="0" algn="l">
              <a:spcBef>
                <a:spcPts val="340"/>
              </a:spcBef>
              <a:spcAft>
                <a:spcPts val="0"/>
              </a:spcAft>
              <a:buClr>
                <a:schemeClr val="lt1"/>
              </a:buClr>
              <a:buSzPts val="1700"/>
              <a:buFont typeface="Calibri"/>
              <a:buAutoNum type="arabicPeriod"/>
            </a:pPr>
            <a:r>
              <a:rPr lang="en-US" sz="1700">
                <a:latin typeface="Arial"/>
                <a:ea typeface="Arial"/>
                <a:cs typeface="Arial"/>
                <a:sym typeface="Arial"/>
              </a:rPr>
              <a:t>Review and harden Samba configuration settings.</a:t>
            </a:r>
            <a:endParaRPr/>
          </a:p>
          <a:p>
            <a:pPr indent="-457200" lvl="1" marL="857250" rtl="0" algn="l">
              <a:spcBef>
                <a:spcPts val="340"/>
              </a:spcBef>
              <a:spcAft>
                <a:spcPts val="0"/>
              </a:spcAft>
              <a:buClr>
                <a:schemeClr val="lt1"/>
              </a:buClr>
              <a:buSzPts val="1700"/>
              <a:buFont typeface="Calibri"/>
              <a:buAutoNum type="arabicPeriod"/>
            </a:pPr>
            <a:r>
              <a:rPr lang="en-US" sz="1700">
                <a:latin typeface="Arial"/>
                <a:ea typeface="Arial"/>
                <a:cs typeface="Arial"/>
                <a:sym typeface="Arial"/>
              </a:rPr>
              <a:t> Patch the vulnerable software to eliminate the bind shell vulnerability.</a:t>
            </a:r>
            <a:endParaRPr/>
          </a:p>
          <a:p>
            <a:pPr indent="-457200" lvl="1" marL="857250" rtl="0" algn="l">
              <a:spcBef>
                <a:spcPts val="340"/>
              </a:spcBef>
              <a:spcAft>
                <a:spcPts val="0"/>
              </a:spcAft>
              <a:buClr>
                <a:schemeClr val="lt1"/>
              </a:buClr>
              <a:buSzPts val="1700"/>
              <a:buFont typeface="Calibri"/>
              <a:buAutoNum type="arabicPeriod"/>
            </a:pPr>
            <a:r>
              <a:rPr lang="en-US" sz="1700">
                <a:latin typeface="Arial"/>
                <a:ea typeface="Arial"/>
                <a:cs typeface="Arial"/>
                <a:sym typeface="Arial"/>
              </a:rPr>
              <a:t>Implement strong authentication mechanisms for VNC.</a:t>
            </a:r>
            <a:endParaRPr/>
          </a:p>
          <a:p>
            <a:pPr indent="-457200" lvl="1" marL="857250" rtl="0" algn="l">
              <a:spcBef>
                <a:spcPts val="340"/>
              </a:spcBef>
              <a:spcAft>
                <a:spcPts val="0"/>
              </a:spcAft>
              <a:buClr>
                <a:schemeClr val="lt1"/>
              </a:buClr>
              <a:buSzPts val="1700"/>
              <a:buFont typeface="Calibri"/>
              <a:buAutoNum type="arabicPeriod"/>
            </a:pPr>
            <a:r>
              <a:rPr lang="en-US" sz="1700">
                <a:latin typeface="Arial"/>
                <a:ea typeface="Arial"/>
                <a:cs typeface="Arial"/>
                <a:sym typeface="Arial"/>
              </a:rPr>
              <a:t>Update UnrealIRCd to the latest version.</a:t>
            </a:r>
            <a:endParaRPr/>
          </a:p>
          <a:p>
            <a:pPr indent="-457200" lvl="1" marL="857250" rtl="0" algn="l">
              <a:spcBef>
                <a:spcPts val="340"/>
              </a:spcBef>
              <a:spcAft>
                <a:spcPts val="0"/>
              </a:spcAft>
              <a:buClr>
                <a:schemeClr val="lt1"/>
              </a:buClr>
              <a:buSzPts val="1700"/>
              <a:buFont typeface="Calibri"/>
              <a:buAutoNum type="arabicPeriod"/>
            </a:pPr>
            <a:r>
              <a:rPr lang="en-US" sz="1700">
                <a:latin typeface="Arial"/>
                <a:ea typeface="Arial"/>
                <a:cs typeface="Arial"/>
                <a:sym typeface="Arial"/>
              </a:rPr>
              <a:t>Change default credentials and enforce strong password policies in Apache Tomcat.</a:t>
            </a:r>
            <a:endParaRPr sz="1700">
              <a:latin typeface="Arial"/>
              <a:ea typeface="Arial"/>
              <a:cs typeface="Arial"/>
              <a:sym typeface="Arial"/>
            </a:endParaRPr>
          </a:p>
        </p:txBody>
      </p:sp>
      <p:sp>
        <p:nvSpPr>
          <p:cNvPr id="328" name="Google Shape;328;p16"/>
          <p:cNvSpPr/>
          <p:nvPr/>
        </p:nvSpPr>
        <p:spPr>
          <a:xfrm>
            <a:off x="4006315" y="371219"/>
            <a:ext cx="4672203" cy="4291670"/>
          </a:xfrm>
          <a:custGeom>
            <a:rect b="b" l="l" r="r" t="t"/>
            <a:pathLst>
              <a:path extrusionOk="0" h="4291670" w="4672203">
                <a:moveTo>
                  <a:pt x="0" y="0"/>
                </a:moveTo>
                <a:cubicBezTo>
                  <a:pt x="186732" y="-3296"/>
                  <a:pt x="388938" y="-25607"/>
                  <a:pt x="620736" y="0"/>
                </a:cubicBezTo>
                <a:cubicBezTo>
                  <a:pt x="852534" y="25607"/>
                  <a:pt x="965862" y="-20204"/>
                  <a:pt x="1148027" y="0"/>
                </a:cubicBezTo>
                <a:cubicBezTo>
                  <a:pt x="1330192" y="20204"/>
                  <a:pt x="1682800" y="5923"/>
                  <a:pt x="1908929" y="0"/>
                </a:cubicBezTo>
                <a:cubicBezTo>
                  <a:pt x="2135058" y="-5923"/>
                  <a:pt x="2320754" y="-17866"/>
                  <a:pt x="2529664" y="0"/>
                </a:cubicBezTo>
                <a:cubicBezTo>
                  <a:pt x="2738574" y="17866"/>
                  <a:pt x="2977201" y="15678"/>
                  <a:pt x="3150400" y="0"/>
                </a:cubicBezTo>
                <a:cubicBezTo>
                  <a:pt x="3323599" y="-15678"/>
                  <a:pt x="3752275" y="26639"/>
                  <a:pt x="3911301" y="0"/>
                </a:cubicBezTo>
                <a:cubicBezTo>
                  <a:pt x="4070327" y="-26639"/>
                  <a:pt x="4307234" y="-33315"/>
                  <a:pt x="4672203" y="0"/>
                </a:cubicBezTo>
                <a:cubicBezTo>
                  <a:pt x="4681834" y="274850"/>
                  <a:pt x="4685768" y="495766"/>
                  <a:pt x="4672203" y="698929"/>
                </a:cubicBezTo>
                <a:cubicBezTo>
                  <a:pt x="4658638" y="902092"/>
                  <a:pt x="4686540" y="1059014"/>
                  <a:pt x="4672203" y="1226191"/>
                </a:cubicBezTo>
                <a:cubicBezTo>
                  <a:pt x="4657866" y="1393368"/>
                  <a:pt x="4681562" y="1591070"/>
                  <a:pt x="4672203" y="1753454"/>
                </a:cubicBezTo>
                <a:cubicBezTo>
                  <a:pt x="4662844" y="1915838"/>
                  <a:pt x="4658702" y="2120044"/>
                  <a:pt x="4672203" y="2366549"/>
                </a:cubicBezTo>
                <a:cubicBezTo>
                  <a:pt x="4685704" y="2613055"/>
                  <a:pt x="4660731" y="2851521"/>
                  <a:pt x="4672203" y="3022562"/>
                </a:cubicBezTo>
                <a:cubicBezTo>
                  <a:pt x="4683675" y="3193603"/>
                  <a:pt x="4653075" y="3273592"/>
                  <a:pt x="4672203" y="3506907"/>
                </a:cubicBezTo>
                <a:cubicBezTo>
                  <a:pt x="4691331" y="3740222"/>
                  <a:pt x="4648753" y="3997320"/>
                  <a:pt x="4672203" y="4291670"/>
                </a:cubicBezTo>
                <a:cubicBezTo>
                  <a:pt x="4444758" y="4294879"/>
                  <a:pt x="4139736" y="4308814"/>
                  <a:pt x="4004745" y="4291670"/>
                </a:cubicBezTo>
                <a:cubicBezTo>
                  <a:pt x="3869754" y="4274526"/>
                  <a:pt x="3476183" y="4282309"/>
                  <a:pt x="3337288" y="4291670"/>
                </a:cubicBezTo>
                <a:cubicBezTo>
                  <a:pt x="3198393" y="4301031"/>
                  <a:pt x="2843041" y="4282540"/>
                  <a:pt x="2576386" y="4291670"/>
                </a:cubicBezTo>
                <a:cubicBezTo>
                  <a:pt x="2309731" y="4300800"/>
                  <a:pt x="2194726" y="4302142"/>
                  <a:pt x="1908929" y="4291670"/>
                </a:cubicBezTo>
                <a:cubicBezTo>
                  <a:pt x="1623132" y="4281198"/>
                  <a:pt x="1583262" y="4296437"/>
                  <a:pt x="1381637" y="4291670"/>
                </a:cubicBezTo>
                <a:cubicBezTo>
                  <a:pt x="1180012" y="4286903"/>
                  <a:pt x="998606" y="4280232"/>
                  <a:pt x="807624" y="4291670"/>
                </a:cubicBezTo>
                <a:cubicBezTo>
                  <a:pt x="616642" y="4303108"/>
                  <a:pt x="217631" y="4252450"/>
                  <a:pt x="0" y="4291670"/>
                </a:cubicBezTo>
                <a:cubicBezTo>
                  <a:pt x="-27903" y="4020323"/>
                  <a:pt x="8297" y="3828540"/>
                  <a:pt x="0" y="3678574"/>
                </a:cubicBezTo>
                <a:cubicBezTo>
                  <a:pt x="-8297" y="3528608"/>
                  <a:pt x="16319" y="3325487"/>
                  <a:pt x="0" y="3065479"/>
                </a:cubicBezTo>
                <a:cubicBezTo>
                  <a:pt x="-16319" y="2805472"/>
                  <a:pt x="-4732" y="2639758"/>
                  <a:pt x="0" y="2495300"/>
                </a:cubicBezTo>
                <a:cubicBezTo>
                  <a:pt x="4732" y="2350842"/>
                  <a:pt x="6969" y="2174597"/>
                  <a:pt x="0" y="2010954"/>
                </a:cubicBezTo>
                <a:cubicBezTo>
                  <a:pt x="-6969" y="1847311"/>
                  <a:pt x="8622" y="1684322"/>
                  <a:pt x="0" y="1526608"/>
                </a:cubicBezTo>
                <a:cubicBezTo>
                  <a:pt x="-8622" y="1368894"/>
                  <a:pt x="-10349" y="1109027"/>
                  <a:pt x="0" y="870596"/>
                </a:cubicBezTo>
                <a:cubicBezTo>
                  <a:pt x="10349" y="632165"/>
                  <a:pt x="-15143" y="380769"/>
                  <a:pt x="0" y="0"/>
                </a:cubicBezTo>
                <a:close/>
              </a:path>
            </a:pathLst>
          </a:custGeom>
          <a:noFill/>
          <a:ln cap="flat" cmpd="sng" w="47625">
            <a:solidFill>
              <a:schemeClr val="lt1">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
          <p:cNvSpPr txBox="1"/>
          <p:nvPr>
            <p:ph type="title"/>
          </p:nvPr>
        </p:nvSpPr>
        <p:spPr>
          <a:xfrm>
            <a:off x="601670" y="281175"/>
            <a:ext cx="7940659" cy="7635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1"/>
              </a:buClr>
              <a:buSzPts val="4700"/>
              <a:buFont typeface="Arial"/>
              <a:buNone/>
            </a:pPr>
            <a:r>
              <a:rPr b="1" lang="en-US" sz="4700">
                <a:latin typeface="Arial"/>
                <a:ea typeface="Arial"/>
                <a:cs typeface="Arial"/>
                <a:sym typeface="Arial"/>
              </a:rPr>
              <a:t>Contents</a:t>
            </a:r>
            <a:endParaRPr b="1" sz="4700">
              <a:latin typeface="Arial"/>
              <a:ea typeface="Arial"/>
              <a:cs typeface="Arial"/>
              <a:sym typeface="Arial"/>
            </a:endParaRPr>
          </a:p>
        </p:txBody>
      </p:sp>
      <p:grpSp>
        <p:nvGrpSpPr>
          <p:cNvPr id="178" name="Google Shape;178;p2"/>
          <p:cNvGrpSpPr/>
          <p:nvPr/>
        </p:nvGrpSpPr>
        <p:grpSpPr>
          <a:xfrm>
            <a:off x="603996" y="1830236"/>
            <a:ext cx="7936007" cy="2399257"/>
            <a:chOff x="2326" y="480125"/>
            <a:chExt cx="7936007" cy="2399257"/>
          </a:xfrm>
        </p:grpSpPr>
        <p:sp>
          <p:nvSpPr>
            <p:cNvPr id="179" name="Google Shape;179;p2"/>
            <p:cNvSpPr/>
            <p:nvPr/>
          </p:nvSpPr>
          <p:spPr>
            <a:xfrm>
              <a:off x="2326" y="480125"/>
              <a:ext cx="1845583" cy="1107349"/>
            </a:xfrm>
            <a:prstGeom prst="rect">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txBox="1"/>
            <p:nvPr/>
          </p:nvSpPr>
          <p:spPr>
            <a:xfrm>
              <a:off x="2326" y="480125"/>
              <a:ext cx="1845583" cy="1107349"/>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Clr>
                  <a:schemeClr val="lt1"/>
                </a:buClr>
                <a:buSzPts val="1700"/>
                <a:buFont typeface="Calibri"/>
                <a:buNone/>
              </a:pPr>
              <a:r>
                <a:rPr lang="en-US" sz="1700">
                  <a:solidFill>
                    <a:schemeClr val="lt1"/>
                  </a:solidFill>
                  <a:latin typeface="Calibri"/>
                  <a:ea typeface="Calibri"/>
                  <a:cs typeface="Calibri"/>
                  <a:sym typeface="Calibri"/>
                </a:rPr>
                <a:t>1. Executive Summary</a:t>
              </a:r>
              <a:endParaRPr/>
            </a:p>
          </p:txBody>
        </p:sp>
        <p:sp>
          <p:nvSpPr>
            <p:cNvPr id="181" name="Google Shape;181;p2"/>
            <p:cNvSpPr/>
            <p:nvPr/>
          </p:nvSpPr>
          <p:spPr>
            <a:xfrm>
              <a:off x="2032467" y="480125"/>
              <a:ext cx="1845583" cy="1107349"/>
            </a:xfrm>
            <a:prstGeom prst="rect">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txBox="1"/>
            <p:nvPr/>
          </p:nvSpPr>
          <p:spPr>
            <a:xfrm>
              <a:off x="2032467" y="480125"/>
              <a:ext cx="1845583" cy="1107349"/>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Clr>
                  <a:schemeClr val="lt1"/>
                </a:buClr>
                <a:buSzPts val="1700"/>
                <a:buFont typeface="Calibri"/>
                <a:buNone/>
              </a:pPr>
              <a:r>
                <a:rPr lang="en-US" sz="1700">
                  <a:solidFill>
                    <a:schemeClr val="lt1"/>
                  </a:solidFill>
                  <a:latin typeface="Calibri"/>
                  <a:ea typeface="Calibri"/>
                  <a:cs typeface="Calibri"/>
                  <a:sym typeface="Calibri"/>
                </a:rPr>
                <a:t>2. Methodology: Phase 1</a:t>
              </a:r>
              <a:endParaRPr/>
            </a:p>
          </p:txBody>
        </p:sp>
        <p:sp>
          <p:nvSpPr>
            <p:cNvPr id="183" name="Google Shape;183;p2"/>
            <p:cNvSpPr/>
            <p:nvPr/>
          </p:nvSpPr>
          <p:spPr>
            <a:xfrm>
              <a:off x="4062609" y="480125"/>
              <a:ext cx="1845583" cy="1107349"/>
            </a:xfrm>
            <a:prstGeom prst="rect">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txBox="1"/>
            <p:nvPr/>
          </p:nvSpPr>
          <p:spPr>
            <a:xfrm>
              <a:off x="4062609" y="480125"/>
              <a:ext cx="1845583" cy="1107349"/>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Clr>
                  <a:schemeClr val="lt1"/>
                </a:buClr>
                <a:buSzPts val="1700"/>
                <a:buFont typeface="Calibri"/>
                <a:buNone/>
              </a:pPr>
              <a:r>
                <a:rPr lang="en-US" sz="1700">
                  <a:solidFill>
                    <a:schemeClr val="lt1"/>
                  </a:solidFill>
                  <a:latin typeface="Calibri"/>
                  <a:ea typeface="Calibri"/>
                  <a:cs typeface="Calibri"/>
                  <a:sym typeface="Calibri"/>
                </a:rPr>
                <a:t>3. Methodology: Phase 2</a:t>
              </a:r>
              <a:endParaRPr/>
            </a:p>
          </p:txBody>
        </p:sp>
        <p:sp>
          <p:nvSpPr>
            <p:cNvPr id="185" name="Google Shape;185;p2"/>
            <p:cNvSpPr/>
            <p:nvPr/>
          </p:nvSpPr>
          <p:spPr>
            <a:xfrm>
              <a:off x="6092750" y="480125"/>
              <a:ext cx="1845583" cy="1107349"/>
            </a:xfrm>
            <a:prstGeom prst="rect">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txBox="1"/>
            <p:nvPr/>
          </p:nvSpPr>
          <p:spPr>
            <a:xfrm>
              <a:off x="6092750" y="480125"/>
              <a:ext cx="1845583" cy="1107349"/>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Clr>
                  <a:schemeClr val="lt1"/>
                </a:buClr>
                <a:buSzPts val="1700"/>
                <a:buFont typeface="Calibri"/>
                <a:buNone/>
              </a:pPr>
              <a:r>
                <a:rPr lang="en-US" sz="1700">
                  <a:solidFill>
                    <a:schemeClr val="lt1"/>
                  </a:solidFill>
                  <a:latin typeface="Calibri"/>
                  <a:ea typeface="Calibri"/>
                  <a:cs typeface="Calibri"/>
                  <a:sym typeface="Calibri"/>
                </a:rPr>
                <a:t>4. Methodology: Phase 3</a:t>
              </a:r>
              <a:endParaRPr/>
            </a:p>
          </p:txBody>
        </p:sp>
        <p:sp>
          <p:nvSpPr>
            <p:cNvPr id="187" name="Google Shape;187;p2"/>
            <p:cNvSpPr/>
            <p:nvPr/>
          </p:nvSpPr>
          <p:spPr>
            <a:xfrm>
              <a:off x="2326" y="1772033"/>
              <a:ext cx="1845583" cy="1107349"/>
            </a:xfrm>
            <a:prstGeom prst="rect">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txBox="1"/>
            <p:nvPr/>
          </p:nvSpPr>
          <p:spPr>
            <a:xfrm>
              <a:off x="2326" y="1772033"/>
              <a:ext cx="1845583" cy="1107349"/>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Clr>
                  <a:schemeClr val="lt1"/>
                </a:buClr>
                <a:buSzPts val="1700"/>
                <a:buFont typeface="Calibri"/>
                <a:buNone/>
              </a:pPr>
              <a:r>
                <a:rPr lang="en-US" sz="1700">
                  <a:solidFill>
                    <a:schemeClr val="lt1"/>
                  </a:solidFill>
                  <a:latin typeface="Calibri"/>
                  <a:ea typeface="Calibri"/>
                  <a:cs typeface="Calibri"/>
                  <a:sym typeface="Calibri"/>
                </a:rPr>
                <a:t>5. Methodology: Phase 4</a:t>
              </a:r>
              <a:endParaRPr/>
            </a:p>
          </p:txBody>
        </p:sp>
        <p:sp>
          <p:nvSpPr>
            <p:cNvPr id="189" name="Google Shape;189;p2"/>
            <p:cNvSpPr/>
            <p:nvPr/>
          </p:nvSpPr>
          <p:spPr>
            <a:xfrm>
              <a:off x="2032467" y="1772033"/>
              <a:ext cx="1845583" cy="1107349"/>
            </a:xfrm>
            <a:prstGeom prst="rect">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txBox="1"/>
            <p:nvPr/>
          </p:nvSpPr>
          <p:spPr>
            <a:xfrm>
              <a:off x="2032467" y="1772033"/>
              <a:ext cx="1845583" cy="1107349"/>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Clr>
                  <a:schemeClr val="lt1"/>
                </a:buClr>
                <a:buSzPts val="1700"/>
                <a:buFont typeface="Calibri"/>
                <a:buNone/>
              </a:pPr>
              <a:r>
                <a:rPr lang="en-US" sz="1700">
                  <a:solidFill>
                    <a:schemeClr val="lt1"/>
                  </a:solidFill>
                  <a:latin typeface="Calibri"/>
                  <a:ea typeface="Calibri"/>
                  <a:cs typeface="Calibri"/>
                  <a:sym typeface="Calibri"/>
                </a:rPr>
                <a:t>6. Methodology: Phase 5</a:t>
              </a:r>
              <a:endParaRPr/>
            </a:p>
          </p:txBody>
        </p:sp>
        <p:sp>
          <p:nvSpPr>
            <p:cNvPr id="191" name="Google Shape;191;p2"/>
            <p:cNvSpPr/>
            <p:nvPr/>
          </p:nvSpPr>
          <p:spPr>
            <a:xfrm>
              <a:off x="4062609" y="1772033"/>
              <a:ext cx="1845583" cy="1107349"/>
            </a:xfrm>
            <a:prstGeom prst="rect">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txBox="1"/>
            <p:nvPr/>
          </p:nvSpPr>
          <p:spPr>
            <a:xfrm>
              <a:off x="4062609" y="1772033"/>
              <a:ext cx="1845583" cy="1107349"/>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Clr>
                  <a:schemeClr val="lt1"/>
                </a:buClr>
                <a:buSzPts val="1700"/>
                <a:buFont typeface="Calibri"/>
                <a:buNone/>
              </a:pPr>
              <a:r>
                <a:rPr lang="en-US" sz="1700">
                  <a:solidFill>
                    <a:schemeClr val="lt1"/>
                  </a:solidFill>
                  <a:latin typeface="Calibri"/>
                  <a:ea typeface="Calibri"/>
                  <a:cs typeface="Calibri"/>
                  <a:sym typeface="Calibri"/>
                </a:rPr>
                <a:t>7. Findings</a:t>
              </a:r>
              <a:endParaRPr/>
            </a:p>
          </p:txBody>
        </p:sp>
        <p:sp>
          <p:nvSpPr>
            <p:cNvPr id="193" name="Google Shape;193;p2"/>
            <p:cNvSpPr/>
            <p:nvPr/>
          </p:nvSpPr>
          <p:spPr>
            <a:xfrm>
              <a:off x="6092750" y="1772033"/>
              <a:ext cx="1845583" cy="1107349"/>
            </a:xfrm>
            <a:prstGeom prst="rect">
              <a:avLst/>
            </a:prstGeom>
            <a:solidFill>
              <a:schemeClr val="accent1"/>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txBox="1"/>
            <p:nvPr/>
          </p:nvSpPr>
          <p:spPr>
            <a:xfrm>
              <a:off x="6092750" y="1772033"/>
              <a:ext cx="1845583" cy="1107349"/>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Clr>
                  <a:schemeClr val="lt1"/>
                </a:buClr>
                <a:buSzPts val="1700"/>
                <a:buFont typeface="Calibri"/>
                <a:buNone/>
              </a:pPr>
              <a:r>
                <a:rPr lang="en-US" sz="1700">
                  <a:solidFill>
                    <a:schemeClr val="lt1"/>
                  </a:solidFill>
                  <a:latin typeface="Calibri"/>
                  <a:ea typeface="Calibri"/>
                  <a:cs typeface="Calibri"/>
                  <a:sym typeface="Calibri"/>
                </a:rPr>
                <a:t>8. Recommendations</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
          <p:cNvSpPr txBox="1"/>
          <p:nvPr>
            <p:ph type="title"/>
          </p:nvPr>
        </p:nvSpPr>
        <p:spPr>
          <a:xfrm>
            <a:off x="601670" y="281175"/>
            <a:ext cx="7940659" cy="7635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1"/>
              </a:buClr>
              <a:buSzPts val="4600"/>
              <a:buFont typeface="Arial"/>
              <a:buNone/>
            </a:pPr>
            <a:r>
              <a:rPr lang="en-US" sz="4600">
                <a:latin typeface="Arial"/>
                <a:ea typeface="Arial"/>
                <a:cs typeface="Arial"/>
                <a:sym typeface="Arial"/>
              </a:rPr>
              <a:t>What is a Metasploitable2 ?</a:t>
            </a:r>
            <a:endParaRPr sz="4600">
              <a:latin typeface="Arial"/>
              <a:ea typeface="Arial"/>
              <a:cs typeface="Arial"/>
              <a:sym typeface="Arial"/>
            </a:endParaRPr>
          </a:p>
        </p:txBody>
      </p:sp>
      <p:sp>
        <p:nvSpPr>
          <p:cNvPr id="200" name="Google Shape;200;p3"/>
          <p:cNvSpPr txBox="1"/>
          <p:nvPr>
            <p:ph idx="1" type="body"/>
          </p:nvPr>
        </p:nvSpPr>
        <p:spPr>
          <a:xfrm>
            <a:off x="601670" y="1350111"/>
            <a:ext cx="7940660" cy="3359509"/>
          </a:xfrm>
          <a:prstGeom prst="rect">
            <a:avLst/>
          </a:prstGeom>
          <a:noFill/>
          <a:ln>
            <a:noFill/>
          </a:ln>
        </p:spPr>
        <p:txBody>
          <a:bodyPr anchorCtr="0" anchor="t" bIns="45700" lIns="91425" spcFirstLastPara="1" rIns="91425" wrap="square" tIns="45700">
            <a:normAutofit/>
          </a:bodyPr>
          <a:lstStyle/>
          <a:p>
            <a:pPr indent="-342900" lvl="0" marL="342900" rtl="0" algn="just">
              <a:lnSpc>
                <a:spcPct val="150000"/>
              </a:lnSpc>
              <a:spcBef>
                <a:spcPts val="0"/>
              </a:spcBef>
              <a:spcAft>
                <a:spcPts val="0"/>
              </a:spcAft>
              <a:buClr>
                <a:schemeClr val="lt1"/>
              </a:buClr>
              <a:buSzPts val="1800"/>
              <a:buChar char="•"/>
            </a:pPr>
            <a:r>
              <a:rPr lang="en-US" sz="1800">
                <a:latin typeface="Arial"/>
                <a:ea typeface="Arial"/>
                <a:cs typeface="Arial"/>
                <a:sym typeface="Arial"/>
              </a:rPr>
              <a:t>The Metasploitable virtual machine is a purposefully vulnerable version of Ubuntu Linux that may be used to test security tools and demonstrate common flaws. This virtual machine’s version 2 is now available for download, and it contains even more vulnerabilities than the initial image. VMware, VirtualBox, and other popular virtualization platforms are all compatible with this virtual machine. The network interfaces of Metasploitable are bound to the NAT and Host-only network adapters by default, and the image should never be exposed to a hostile network. This Virtual Machine (metasploitable2) can be used to conduct security training, test security tools, and practice common penetration testing techniques.</a:t>
            </a:r>
            <a:endParaRPr sz="18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4" name="Shape 204"/>
        <p:cNvGrpSpPr/>
        <p:nvPr/>
      </p:nvGrpSpPr>
      <p:grpSpPr>
        <a:xfrm>
          <a:off x="0" y="0"/>
          <a:ext cx="0" cy="0"/>
          <a:chOff x="0" y="0"/>
          <a:chExt cx="0" cy="0"/>
        </a:xfrm>
      </p:grpSpPr>
      <p:sp>
        <p:nvSpPr>
          <p:cNvPr id="205" name="Google Shape;205;p4"/>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pic>
        <p:nvPicPr>
          <p:cNvPr id="206" name="Google Shape;206;p4"/>
          <p:cNvPicPr preferRelativeResize="0"/>
          <p:nvPr/>
        </p:nvPicPr>
        <p:blipFill rotWithShape="1">
          <a:blip r:embed="rId3">
            <a:alphaModFix/>
          </a:blip>
          <a:srcRect b="0" l="0" r="35355" t="9091"/>
          <a:stretch/>
        </p:blipFill>
        <p:spPr>
          <a:xfrm>
            <a:off x="2642616" y="7"/>
            <a:ext cx="6501384" cy="5143493"/>
          </a:xfrm>
          <a:prstGeom prst="rect">
            <a:avLst/>
          </a:prstGeom>
          <a:noFill/>
          <a:ln>
            <a:noFill/>
          </a:ln>
        </p:spPr>
      </p:pic>
      <p:sp>
        <p:nvSpPr>
          <p:cNvPr id="207" name="Google Shape;207;p4"/>
          <p:cNvSpPr/>
          <p:nvPr/>
        </p:nvSpPr>
        <p:spPr>
          <a:xfrm>
            <a:off x="2" y="0"/>
            <a:ext cx="7317451" cy="5143500"/>
          </a:xfrm>
          <a:prstGeom prst="rect">
            <a:avLst/>
          </a:prstGeom>
          <a:gradFill>
            <a:gsLst>
              <a:gs pos="0">
                <a:srgbClr val="000000">
                  <a:alpha val="0"/>
                </a:srgbClr>
              </a:gs>
              <a:gs pos="19000">
                <a:srgbClr val="000000">
                  <a:alpha val="37647"/>
                </a:srgbClr>
              </a:gs>
              <a:gs pos="35000">
                <a:srgbClr val="000000">
                  <a:alpha val="77647"/>
                </a:srgbClr>
              </a:gs>
              <a:gs pos="58000">
                <a:schemeClr val="dk1"/>
              </a:gs>
              <a:gs pos="100000">
                <a:schemeClr val="dk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08" name="Google Shape;208;p4"/>
          <p:cNvSpPr txBox="1"/>
          <p:nvPr>
            <p:ph type="title"/>
          </p:nvPr>
        </p:nvSpPr>
        <p:spPr>
          <a:xfrm>
            <a:off x="278321" y="870966"/>
            <a:ext cx="2578608" cy="843534"/>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Arial"/>
              <a:buNone/>
            </a:pPr>
            <a:br>
              <a:rPr lang="en-US" sz="2100">
                <a:solidFill>
                  <a:schemeClr val="lt1"/>
                </a:solidFill>
                <a:latin typeface="Arial"/>
                <a:ea typeface="Arial"/>
                <a:cs typeface="Arial"/>
                <a:sym typeface="Arial"/>
              </a:rPr>
            </a:br>
            <a:r>
              <a:rPr lang="en-US" sz="2325">
                <a:solidFill>
                  <a:schemeClr val="lt1"/>
                </a:solidFill>
                <a:latin typeface="Arial"/>
                <a:ea typeface="Arial"/>
                <a:cs typeface="Arial"/>
                <a:sym typeface="Arial"/>
              </a:rPr>
              <a:t>Methodology: Phase 1</a:t>
            </a:r>
            <a:br>
              <a:rPr lang="en-US" sz="2100">
                <a:solidFill>
                  <a:schemeClr val="lt1"/>
                </a:solidFill>
                <a:latin typeface="Arial"/>
                <a:ea typeface="Arial"/>
                <a:cs typeface="Arial"/>
                <a:sym typeface="Arial"/>
              </a:rPr>
            </a:br>
            <a:r>
              <a:rPr lang="en-US" sz="1725">
                <a:solidFill>
                  <a:schemeClr val="lt1"/>
                </a:solidFill>
                <a:latin typeface="Arial"/>
                <a:ea typeface="Arial"/>
                <a:cs typeface="Arial"/>
                <a:sym typeface="Arial"/>
              </a:rPr>
              <a:t>Reconnaissance</a:t>
            </a:r>
            <a:endParaRPr sz="1725">
              <a:solidFill>
                <a:schemeClr val="lt1"/>
              </a:solidFill>
              <a:latin typeface="Arial"/>
              <a:ea typeface="Arial"/>
              <a:cs typeface="Arial"/>
              <a:sym typeface="Arial"/>
            </a:endParaRPr>
          </a:p>
        </p:txBody>
      </p:sp>
      <p:sp>
        <p:nvSpPr>
          <p:cNvPr id="209" name="Google Shape;209;p4"/>
          <p:cNvSpPr/>
          <p:nvPr/>
        </p:nvSpPr>
        <p:spPr>
          <a:xfrm rot="5400000">
            <a:off x="496919" y="454343"/>
            <a:ext cx="54864" cy="41148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10" name="Google Shape;210;p4"/>
          <p:cNvSpPr/>
          <p:nvPr/>
        </p:nvSpPr>
        <p:spPr>
          <a:xfrm>
            <a:off x="321183" y="1832610"/>
            <a:ext cx="2475738" cy="6858"/>
          </a:xfrm>
          <a:prstGeom prst="rect">
            <a:avLst/>
          </a:prstGeom>
          <a:solidFill>
            <a:schemeClr val="dk1"/>
          </a:solidFill>
          <a:ln cap="flat" cmpd="sng" w="95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11" name="Google Shape;211;p4"/>
          <p:cNvSpPr txBox="1"/>
          <p:nvPr>
            <p:ph idx="1" type="body"/>
          </p:nvPr>
        </p:nvSpPr>
        <p:spPr>
          <a:xfrm>
            <a:off x="278320" y="2038540"/>
            <a:ext cx="2579180" cy="3104960"/>
          </a:xfrm>
          <a:prstGeom prst="rect">
            <a:avLst/>
          </a:prstGeom>
          <a:noFill/>
          <a:ln>
            <a:noFill/>
          </a:ln>
        </p:spPr>
        <p:txBody>
          <a:bodyPr anchorCtr="0" anchor="t" bIns="45700" lIns="91425" spcFirstLastPara="1" rIns="91425" wrap="square" tIns="45700">
            <a:normAutofit/>
          </a:bodyPr>
          <a:lstStyle/>
          <a:p>
            <a:pPr indent="-171450" lvl="1" marL="514350" rtl="0" algn="just">
              <a:lnSpc>
                <a:spcPct val="90000"/>
              </a:lnSpc>
              <a:spcBef>
                <a:spcPts val="0"/>
              </a:spcBef>
              <a:spcAft>
                <a:spcPts val="0"/>
              </a:spcAft>
              <a:buClr>
                <a:schemeClr val="lt1"/>
              </a:buClr>
              <a:buSzPts val="1200"/>
              <a:buChar char="•"/>
            </a:pPr>
            <a:r>
              <a:rPr lang="en-US" sz="1200">
                <a:solidFill>
                  <a:schemeClr val="lt1"/>
                </a:solidFill>
                <a:latin typeface="Arial"/>
                <a:ea typeface="Arial"/>
                <a:cs typeface="Arial"/>
                <a:sym typeface="Arial"/>
              </a:rPr>
              <a:t>Objectives:</a:t>
            </a:r>
            <a:endParaRPr sz="1200">
              <a:solidFill>
                <a:schemeClr val="lt1"/>
              </a:solidFill>
              <a:latin typeface="Arial"/>
              <a:ea typeface="Arial"/>
              <a:cs typeface="Arial"/>
              <a:sym typeface="Arial"/>
            </a:endParaRPr>
          </a:p>
          <a:p>
            <a:pPr indent="-171450" lvl="2" marL="857250" rtl="0" algn="just">
              <a:lnSpc>
                <a:spcPct val="90000"/>
              </a:lnSpc>
              <a:spcBef>
                <a:spcPts val="375"/>
              </a:spcBef>
              <a:spcAft>
                <a:spcPts val="0"/>
              </a:spcAft>
              <a:buClr>
                <a:schemeClr val="lt1"/>
              </a:buClr>
              <a:buSzPts val="975"/>
              <a:buChar char="•"/>
            </a:pPr>
            <a:r>
              <a:rPr lang="en-US" sz="975">
                <a:solidFill>
                  <a:schemeClr val="lt1"/>
                </a:solidFill>
                <a:latin typeface="Arial"/>
                <a:ea typeface="Arial"/>
                <a:cs typeface="Arial"/>
                <a:sym typeface="Arial"/>
              </a:rPr>
              <a:t>Gather information about the target system, including domain names, subdomains, network infrastructure, and associated services.</a:t>
            </a:r>
            <a:endParaRPr/>
          </a:p>
          <a:p>
            <a:pPr indent="-171450" lvl="1" marL="514350" rtl="0" algn="just">
              <a:lnSpc>
                <a:spcPct val="90000"/>
              </a:lnSpc>
              <a:spcBef>
                <a:spcPts val="375"/>
              </a:spcBef>
              <a:spcAft>
                <a:spcPts val="0"/>
              </a:spcAft>
              <a:buClr>
                <a:schemeClr val="lt1"/>
              </a:buClr>
              <a:buSzPts val="1200"/>
              <a:buChar char="•"/>
            </a:pPr>
            <a:r>
              <a:rPr lang="en-US" sz="1200">
                <a:solidFill>
                  <a:schemeClr val="lt1"/>
                </a:solidFill>
                <a:latin typeface="Arial"/>
                <a:ea typeface="Arial"/>
                <a:cs typeface="Arial"/>
                <a:sym typeface="Arial"/>
              </a:rPr>
              <a:t>Techniques Used:</a:t>
            </a:r>
            <a:endParaRPr/>
          </a:p>
          <a:p>
            <a:pPr indent="-171450" lvl="2" marL="857250" rtl="0" algn="just">
              <a:lnSpc>
                <a:spcPct val="90000"/>
              </a:lnSpc>
              <a:spcBef>
                <a:spcPts val="375"/>
              </a:spcBef>
              <a:spcAft>
                <a:spcPts val="0"/>
              </a:spcAft>
              <a:buClr>
                <a:schemeClr val="lt1"/>
              </a:buClr>
              <a:buSzPts val="975"/>
              <a:buChar char="•"/>
            </a:pPr>
            <a:r>
              <a:rPr lang="en-US" sz="975">
                <a:solidFill>
                  <a:schemeClr val="lt1"/>
                </a:solidFill>
                <a:latin typeface="Arial"/>
                <a:ea typeface="Arial"/>
                <a:cs typeface="Arial"/>
                <a:sym typeface="Arial"/>
              </a:rPr>
              <a:t>Open-Source Intelligence (OSINT), DNS Enumeration using tools like Nmap and Dig.</a:t>
            </a:r>
            <a:endParaRPr/>
          </a:p>
          <a:p>
            <a:pPr indent="-171450" lvl="1" marL="514350" rtl="0" algn="just">
              <a:lnSpc>
                <a:spcPct val="90000"/>
              </a:lnSpc>
              <a:spcBef>
                <a:spcPts val="375"/>
              </a:spcBef>
              <a:spcAft>
                <a:spcPts val="0"/>
              </a:spcAft>
              <a:buClr>
                <a:schemeClr val="lt1"/>
              </a:buClr>
              <a:buSzPts val="1200"/>
              <a:buChar char="•"/>
            </a:pPr>
            <a:r>
              <a:rPr lang="en-US" sz="1200">
                <a:solidFill>
                  <a:schemeClr val="lt1"/>
                </a:solidFill>
                <a:latin typeface="Arial"/>
                <a:ea typeface="Arial"/>
                <a:cs typeface="Arial"/>
                <a:sym typeface="Arial"/>
              </a:rPr>
              <a:t>Tools Utilized:</a:t>
            </a:r>
            <a:endParaRPr/>
          </a:p>
          <a:p>
            <a:pPr indent="-171450" lvl="2" marL="857250" rtl="0" algn="just">
              <a:lnSpc>
                <a:spcPct val="90000"/>
              </a:lnSpc>
              <a:spcBef>
                <a:spcPts val="375"/>
              </a:spcBef>
              <a:spcAft>
                <a:spcPts val="0"/>
              </a:spcAft>
              <a:buClr>
                <a:schemeClr val="lt1"/>
              </a:buClr>
              <a:buSzPts val="975"/>
              <a:buChar char="•"/>
            </a:pPr>
            <a:r>
              <a:rPr lang="en-US" sz="975">
                <a:solidFill>
                  <a:schemeClr val="lt1"/>
                </a:solidFill>
                <a:latin typeface="Arial"/>
                <a:ea typeface="Arial"/>
                <a:cs typeface="Arial"/>
                <a:sym typeface="Arial"/>
              </a:rPr>
              <a:t>Nmap, derbuster.</a:t>
            </a:r>
            <a:endParaRPr/>
          </a:p>
          <a:p>
            <a:pPr indent="-171450" lvl="1" marL="514350" rtl="0" algn="just">
              <a:lnSpc>
                <a:spcPct val="90000"/>
              </a:lnSpc>
              <a:spcBef>
                <a:spcPts val="375"/>
              </a:spcBef>
              <a:spcAft>
                <a:spcPts val="0"/>
              </a:spcAft>
              <a:buClr>
                <a:schemeClr val="lt1"/>
              </a:buClr>
              <a:buSzPts val="1200"/>
              <a:buChar char="•"/>
            </a:pPr>
            <a:r>
              <a:rPr lang="en-US" sz="1200">
                <a:solidFill>
                  <a:schemeClr val="lt1"/>
                </a:solidFill>
                <a:latin typeface="Arial"/>
                <a:ea typeface="Arial"/>
                <a:cs typeface="Arial"/>
                <a:sym typeface="Arial"/>
              </a:rPr>
              <a:t>Results:</a:t>
            </a:r>
            <a:endParaRPr/>
          </a:p>
          <a:p>
            <a:pPr indent="-171450" lvl="2" marL="857250" rtl="0" algn="just">
              <a:lnSpc>
                <a:spcPct val="90000"/>
              </a:lnSpc>
              <a:spcBef>
                <a:spcPts val="375"/>
              </a:spcBef>
              <a:spcAft>
                <a:spcPts val="0"/>
              </a:spcAft>
              <a:buClr>
                <a:schemeClr val="lt1"/>
              </a:buClr>
              <a:buSzPts val="975"/>
              <a:buChar char="•"/>
            </a:pPr>
            <a:r>
              <a:rPr lang="en-US" sz="975">
                <a:solidFill>
                  <a:schemeClr val="lt1"/>
                </a:solidFill>
                <a:latin typeface="Arial"/>
                <a:ea typeface="Arial"/>
                <a:cs typeface="Arial"/>
                <a:sym typeface="Arial"/>
              </a:rPr>
              <a:t>Key data included, server names, and associated subdomains.</a:t>
            </a:r>
            <a:endParaRPr/>
          </a:p>
          <a:p>
            <a:pPr indent="0" lvl="2" marL="914378" rtl="0" algn="just">
              <a:lnSpc>
                <a:spcPct val="90000"/>
              </a:lnSpc>
              <a:spcBef>
                <a:spcPts val="375"/>
              </a:spcBef>
              <a:spcAft>
                <a:spcPts val="0"/>
              </a:spcAft>
              <a:buClr>
                <a:schemeClr val="dk1"/>
              </a:buClr>
              <a:buSzPts val="900"/>
              <a:buNone/>
            </a:pPr>
            <a:r>
              <a:t/>
            </a:r>
            <a:endParaRPr sz="900">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5" name="Shape 215"/>
        <p:cNvGrpSpPr/>
        <p:nvPr/>
      </p:nvGrpSpPr>
      <p:grpSpPr>
        <a:xfrm>
          <a:off x="0" y="0"/>
          <a:ext cx="0" cy="0"/>
          <a:chOff x="0" y="0"/>
          <a:chExt cx="0" cy="0"/>
        </a:xfrm>
      </p:grpSpPr>
      <p:sp>
        <p:nvSpPr>
          <p:cNvPr id="216" name="Google Shape;216;p5"/>
          <p:cNvSpPr/>
          <p:nvPr/>
        </p:nvSpPr>
        <p:spPr>
          <a:xfrm>
            <a:off x="0"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pic>
        <p:nvPicPr>
          <p:cNvPr id="217" name="Google Shape;217;p5"/>
          <p:cNvPicPr preferRelativeResize="0"/>
          <p:nvPr/>
        </p:nvPicPr>
        <p:blipFill rotWithShape="1">
          <a:blip r:embed="rId3">
            <a:alphaModFix/>
          </a:blip>
          <a:srcRect b="0" l="0" r="35355" t="9091"/>
          <a:stretch/>
        </p:blipFill>
        <p:spPr>
          <a:xfrm>
            <a:off x="2642616" y="7"/>
            <a:ext cx="6501384" cy="5143493"/>
          </a:xfrm>
          <a:prstGeom prst="rect">
            <a:avLst/>
          </a:prstGeom>
          <a:noFill/>
          <a:ln>
            <a:noFill/>
          </a:ln>
        </p:spPr>
      </p:pic>
      <p:sp>
        <p:nvSpPr>
          <p:cNvPr id="218" name="Google Shape;218;p5"/>
          <p:cNvSpPr/>
          <p:nvPr/>
        </p:nvSpPr>
        <p:spPr>
          <a:xfrm>
            <a:off x="2" y="0"/>
            <a:ext cx="7317451" cy="5143500"/>
          </a:xfrm>
          <a:prstGeom prst="rect">
            <a:avLst/>
          </a:prstGeom>
          <a:gradFill>
            <a:gsLst>
              <a:gs pos="0">
                <a:srgbClr val="000000">
                  <a:alpha val="0"/>
                </a:srgbClr>
              </a:gs>
              <a:gs pos="19000">
                <a:srgbClr val="000000">
                  <a:alpha val="37647"/>
                </a:srgbClr>
              </a:gs>
              <a:gs pos="35000">
                <a:srgbClr val="000000">
                  <a:alpha val="77647"/>
                </a:srgbClr>
              </a:gs>
              <a:gs pos="58000">
                <a:schemeClr val="dk1"/>
              </a:gs>
              <a:gs pos="100000">
                <a:schemeClr val="dk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19" name="Google Shape;219;p5"/>
          <p:cNvSpPr txBox="1"/>
          <p:nvPr>
            <p:ph type="title"/>
          </p:nvPr>
        </p:nvSpPr>
        <p:spPr>
          <a:xfrm>
            <a:off x="278321" y="802196"/>
            <a:ext cx="2578608" cy="843534"/>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Arial"/>
              <a:buNone/>
            </a:pPr>
            <a:br>
              <a:rPr lang="en-US" sz="2100">
                <a:solidFill>
                  <a:schemeClr val="lt1"/>
                </a:solidFill>
                <a:latin typeface="Arial"/>
                <a:ea typeface="Arial"/>
                <a:cs typeface="Arial"/>
                <a:sym typeface="Arial"/>
              </a:rPr>
            </a:br>
            <a:r>
              <a:rPr lang="en-US" sz="2325">
                <a:solidFill>
                  <a:schemeClr val="lt1"/>
                </a:solidFill>
                <a:latin typeface="Arial"/>
                <a:ea typeface="Arial"/>
                <a:cs typeface="Arial"/>
                <a:sym typeface="Arial"/>
              </a:rPr>
              <a:t>Methodology: Phase 2</a:t>
            </a:r>
            <a:br>
              <a:rPr lang="en-US" sz="2100">
                <a:solidFill>
                  <a:schemeClr val="lt1"/>
                </a:solidFill>
                <a:latin typeface="Arial"/>
                <a:ea typeface="Arial"/>
                <a:cs typeface="Arial"/>
                <a:sym typeface="Arial"/>
              </a:rPr>
            </a:br>
            <a:r>
              <a:rPr lang="en-US" sz="1650">
                <a:solidFill>
                  <a:schemeClr val="lt1"/>
                </a:solidFill>
                <a:latin typeface="Arial"/>
                <a:ea typeface="Arial"/>
                <a:cs typeface="Arial"/>
                <a:sym typeface="Arial"/>
              </a:rPr>
              <a:t>Scanning &amp; Vulnerability Assessment</a:t>
            </a:r>
            <a:endParaRPr sz="1650">
              <a:solidFill>
                <a:schemeClr val="lt1"/>
              </a:solidFill>
              <a:latin typeface="Arial"/>
              <a:ea typeface="Arial"/>
              <a:cs typeface="Arial"/>
              <a:sym typeface="Arial"/>
            </a:endParaRPr>
          </a:p>
        </p:txBody>
      </p:sp>
      <p:sp>
        <p:nvSpPr>
          <p:cNvPr id="220" name="Google Shape;220;p5"/>
          <p:cNvSpPr/>
          <p:nvPr/>
        </p:nvSpPr>
        <p:spPr>
          <a:xfrm rot="5400000">
            <a:off x="496919" y="454343"/>
            <a:ext cx="54864" cy="41148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21" name="Google Shape;221;p5"/>
          <p:cNvSpPr/>
          <p:nvPr/>
        </p:nvSpPr>
        <p:spPr>
          <a:xfrm>
            <a:off x="321183" y="1832610"/>
            <a:ext cx="2475738" cy="6858"/>
          </a:xfrm>
          <a:prstGeom prst="rect">
            <a:avLst/>
          </a:prstGeom>
          <a:solidFill>
            <a:schemeClr val="dk1"/>
          </a:solidFill>
          <a:ln cap="flat" cmpd="sng" w="95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22" name="Google Shape;222;p5"/>
          <p:cNvSpPr txBox="1"/>
          <p:nvPr>
            <p:ph idx="1" type="body"/>
          </p:nvPr>
        </p:nvSpPr>
        <p:spPr>
          <a:xfrm>
            <a:off x="278321" y="1872139"/>
            <a:ext cx="2578608" cy="3238691"/>
          </a:xfrm>
          <a:prstGeom prst="rect">
            <a:avLst/>
          </a:prstGeom>
          <a:noFill/>
          <a:ln>
            <a:noFill/>
          </a:ln>
        </p:spPr>
        <p:txBody>
          <a:bodyPr anchorCtr="0" anchor="t" bIns="45700" lIns="91425" spcFirstLastPara="1" rIns="91425" wrap="square" tIns="45700">
            <a:normAutofit fontScale="92500" lnSpcReduction="10000"/>
          </a:bodyPr>
          <a:lstStyle/>
          <a:p>
            <a:pPr indent="-171481" lvl="1" marL="514350" rtl="0" algn="just">
              <a:lnSpc>
                <a:spcPct val="90000"/>
              </a:lnSpc>
              <a:spcBef>
                <a:spcPts val="0"/>
              </a:spcBef>
              <a:spcAft>
                <a:spcPts val="0"/>
              </a:spcAft>
              <a:buClr>
                <a:schemeClr val="lt1"/>
              </a:buClr>
              <a:buSzPct val="100000"/>
              <a:buChar char="•"/>
            </a:pPr>
            <a:r>
              <a:rPr lang="en-US" sz="1300">
                <a:solidFill>
                  <a:schemeClr val="lt1"/>
                </a:solidFill>
                <a:latin typeface="Arial"/>
                <a:ea typeface="Arial"/>
                <a:cs typeface="Arial"/>
                <a:sym typeface="Arial"/>
              </a:rPr>
              <a:t>Objectives:</a:t>
            </a:r>
            <a:endParaRPr sz="1300">
              <a:solidFill>
                <a:schemeClr val="lt1"/>
              </a:solidFill>
              <a:latin typeface="Arial"/>
              <a:ea typeface="Arial"/>
              <a:cs typeface="Arial"/>
              <a:sym typeface="Arial"/>
            </a:endParaRPr>
          </a:p>
          <a:p>
            <a:pPr indent="-171465" lvl="2" marL="857250" rtl="0" algn="just">
              <a:lnSpc>
                <a:spcPct val="90000"/>
              </a:lnSpc>
              <a:spcBef>
                <a:spcPts val="375"/>
              </a:spcBef>
              <a:spcAft>
                <a:spcPts val="0"/>
              </a:spcAft>
              <a:buClr>
                <a:schemeClr val="lt1"/>
              </a:buClr>
              <a:buSzPct val="100000"/>
              <a:buChar char="•"/>
            </a:pPr>
            <a:r>
              <a:rPr lang="en-US" sz="1050">
                <a:solidFill>
                  <a:schemeClr val="lt1"/>
                </a:solidFill>
                <a:latin typeface="Arial"/>
                <a:ea typeface="Arial"/>
                <a:cs typeface="Arial"/>
                <a:sym typeface="Arial"/>
              </a:rPr>
              <a:t>Discover open ports, services, and associated vulnerabilities through scanning and vulnerability assessment.</a:t>
            </a:r>
            <a:endParaRPr/>
          </a:p>
          <a:p>
            <a:pPr indent="-171481" lvl="1" marL="514350" rtl="0" algn="just">
              <a:lnSpc>
                <a:spcPct val="90000"/>
              </a:lnSpc>
              <a:spcBef>
                <a:spcPts val="375"/>
              </a:spcBef>
              <a:spcAft>
                <a:spcPts val="0"/>
              </a:spcAft>
              <a:buClr>
                <a:schemeClr val="lt1"/>
              </a:buClr>
              <a:buSzPct val="100000"/>
              <a:buChar char="•"/>
            </a:pPr>
            <a:r>
              <a:rPr lang="en-US" sz="1300">
                <a:solidFill>
                  <a:schemeClr val="lt1"/>
                </a:solidFill>
                <a:latin typeface="Arial"/>
                <a:ea typeface="Arial"/>
                <a:cs typeface="Arial"/>
                <a:sym typeface="Arial"/>
              </a:rPr>
              <a:t>Network Scanning:</a:t>
            </a:r>
            <a:endParaRPr sz="1300">
              <a:solidFill>
                <a:schemeClr val="lt1"/>
              </a:solidFill>
              <a:latin typeface="Arial"/>
              <a:ea typeface="Arial"/>
              <a:cs typeface="Arial"/>
              <a:sym typeface="Arial"/>
            </a:endParaRPr>
          </a:p>
          <a:p>
            <a:pPr indent="-171465" lvl="2" marL="857250" rtl="0" algn="just">
              <a:lnSpc>
                <a:spcPct val="90000"/>
              </a:lnSpc>
              <a:spcBef>
                <a:spcPts val="375"/>
              </a:spcBef>
              <a:spcAft>
                <a:spcPts val="0"/>
              </a:spcAft>
              <a:buClr>
                <a:schemeClr val="lt1"/>
              </a:buClr>
              <a:buSzPct val="100000"/>
              <a:buChar char="•"/>
            </a:pPr>
            <a:r>
              <a:rPr lang="en-US" sz="1050">
                <a:solidFill>
                  <a:schemeClr val="lt1"/>
                </a:solidFill>
                <a:latin typeface="Arial"/>
                <a:ea typeface="Arial"/>
                <a:cs typeface="Arial"/>
                <a:sym typeface="Arial"/>
              </a:rPr>
              <a:t>Identified IP range and conducted extensive Nmap scan to identify open ports and services.</a:t>
            </a:r>
            <a:endParaRPr/>
          </a:p>
          <a:p>
            <a:pPr indent="-171481" lvl="1" marL="514350" rtl="0" algn="just">
              <a:lnSpc>
                <a:spcPct val="90000"/>
              </a:lnSpc>
              <a:spcBef>
                <a:spcPts val="375"/>
              </a:spcBef>
              <a:spcAft>
                <a:spcPts val="0"/>
              </a:spcAft>
              <a:buClr>
                <a:schemeClr val="lt1"/>
              </a:buClr>
              <a:buSzPct val="100000"/>
              <a:buChar char="•"/>
            </a:pPr>
            <a:r>
              <a:rPr lang="en-US" sz="1300">
                <a:solidFill>
                  <a:schemeClr val="lt1"/>
                </a:solidFill>
                <a:latin typeface="Arial"/>
                <a:ea typeface="Arial"/>
                <a:cs typeface="Arial"/>
                <a:sym typeface="Arial"/>
              </a:rPr>
              <a:t>Vulnerability Assessment:</a:t>
            </a:r>
            <a:endParaRPr/>
          </a:p>
          <a:p>
            <a:pPr indent="-171465" lvl="2" marL="857250" rtl="0" algn="just">
              <a:lnSpc>
                <a:spcPct val="90000"/>
              </a:lnSpc>
              <a:spcBef>
                <a:spcPts val="375"/>
              </a:spcBef>
              <a:spcAft>
                <a:spcPts val="0"/>
              </a:spcAft>
              <a:buClr>
                <a:schemeClr val="lt1"/>
              </a:buClr>
              <a:buSzPct val="100000"/>
              <a:buChar char="•"/>
            </a:pPr>
            <a:r>
              <a:rPr lang="en-US" sz="1050">
                <a:solidFill>
                  <a:schemeClr val="lt1"/>
                </a:solidFill>
                <a:latin typeface="Arial"/>
                <a:ea typeface="Arial"/>
                <a:cs typeface="Arial"/>
                <a:sym typeface="Arial"/>
              </a:rPr>
              <a:t>Used OpenVAS to detect misconfigurations and potential security issues, provided detailed report with CVSS scores.</a:t>
            </a:r>
            <a:endParaRPr/>
          </a:p>
          <a:p>
            <a:pPr indent="-171481" lvl="1" marL="514350" rtl="0" algn="just">
              <a:lnSpc>
                <a:spcPct val="90000"/>
              </a:lnSpc>
              <a:spcBef>
                <a:spcPts val="375"/>
              </a:spcBef>
              <a:spcAft>
                <a:spcPts val="0"/>
              </a:spcAft>
              <a:buClr>
                <a:schemeClr val="lt1"/>
              </a:buClr>
              <a:buSzPct val="100000"/>
              <a:buChar char="•"/>
            </a:pPr>
            <a:r>
              <a:rPr lang="en-US" sz="1300">
                <a:solidFill>
                  <a:schemeClr val="lt1"/>
                </a:solidFill>
                <a:latin typeface="Arial"/>
                <a:ea typeface="Arial"/>
                <a:cs typeface="Arial"/>
                <a:sym typeface="Arial"/>
              </a:rPr>
              <a:t>Critical Ports Identified:</a:t>
            </a:r>
            <a:endParaRPr/>
          </a:p>
          <a:p>
            <a:pPr indent="-171465" lvl="2" marL="857250" rtl="0" algn="just">
              <a:lnSpc>
                <a:spcPct val="90000"/>
              </a:lnSpc>
              <a:spcBef>
                <a:spcPts val="375"/>
              </a:spcBef>
              <a:spcAft>
                <a:spcPts val="0"/>
              </a:spcAft>
              <a:buClr>
                <a:schemeClr val="lt1"/>
              </a:buClr>
              <a:buSzPct val="100000"/>
              <a:buChar char="•"/>
            </a:pPr>
            <a:r>
              <a:rPr lang="en-US" sz="1050">
                <a:solidFill>
                  <a:schemeClr val="lt1"/>
                </a:solidFill>
                <a:latin typeface="Arial"/>
                <a:ea typeface="Arial"/>
                <a:cs typeface="Arial"/>
                <a:sym typeface="Arial"/>
              </a:rPr>
              <a:t>Ports 1524 (BIND Shell), 8180 (Apache Tomcat), 5900 (VNC), 21 (FTP, vsFTPd 2.3.4), 22 (SSH, OpenSSH 4.7p1), 80 (HTTP, Apache 2.2.8), 139/445 (Samba, smbd 3.0.20).</a:t>
            </a:r>
            <a:endParaRPr/>
          </a:p>
          <a:p>
            <a:pPr indent="0" lvl="2" marL="914378" rtl="0" algn="just">
              <a:lnSpc>
                <a:spcPct val="90000"/>
              </a:lnSpc>
              <a:spcBef>
                <a:spcPts val="375"/>
              </a:spcBef>
              <a:spcAft>
                <a:spcPts val="0"/>
              </a:spcAft>
              <a:buClr>
                <a:schemeClr val="dk1"/>
              </a:buClr>
              <a:buSzPct val="100000"/>
              <a:buNone/>
            </a:pPr>
            <a:r>
              <a:t/>
            </a:r>
            <a:endParaRPr sz="900">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6" name="Shape 226"/>
        <p:cNvGrpSpPr/>
        <p:nvPr/>
      </p:nvGrpSpPr>
      <p:grpSpPr>
        <a:xfrm>
          <a:off x="0" y="0"/>
          <a:ext cx="0" cy="0"/>
          <a:chOff x="0" y="0"/>
          <a:chExt cx="0" cy="0"/>
        </a:xfrm>
      </p:grpSpPr>
      <p:sp>
        <p:nvSpPr>
          <p:cNvPr id="227" name="Google Shape;227;p6"/>
          <p:cNvSpPr/>
          <p:nvPr/>
        </p:nvSpPr>
        <p:spPr>
          <a:xfrm>
            <a:off x="0" y="-1"/>
            <a:ext cx="9141714"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28" name="Google Shape;228;p6"/>
          <p:cNvSpPr/>
          <p:nvPr/>
        </p:nvSpPr>
        <p:spPr>
          <a:xfrm>
            <a:off x="0" y="0"/>
            <a:ext cx="9144000" cy="5143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000000"/>
              </a:solidFill>
              <a:latin typeface="Calibri"/>
              <a:ea typeface="Calibri"/>
              <a:cs typeface="Calibri"/>
              <a:sym typeface="Calibri"/>
            </a:endParaRPr>
          </a:p>
        </p:txBody>
      </p:sp>
      <p:pic>
        <p:nvPicPr>
          <p:cNvPr descr="A blue light with a shield and keyhole&#10;&#10;Description automatically generated" id="229" name="Google Shape;229;p6"/>
          <p:cNvPicPr preferRelativeResize="0"/>
          <p:nvPr/>
        </p:nvPicPr>
        <p:blipFill rotWithShape="1">
          <a:blip r:embed="rId3">
            <a:alphaModFix amt="60000"/>
          </a:blip>
          <a:srcRect b="0" l="0" r="0" t="0"/>
          <a:stretch/>
        </p:blipFill>
        <p:spPr>
          <a:xfrm>
            <a:off x="-1" y="7"/>
            <a:ext cx="9144001" cy="5143493"/>
          </a:xfrm>
          <a:prstGeom prst="rect">
            <a:avLst/>
          </a:prstGeom>
          <a:noFill/>
          <a:ln>
            <a:noFill/>
          </a:ln>
        </p:spPr>
      </p:pic>
      <p:sp>
        <p:nvSpPr>
          <p:cNvPr id="230" name="Google Shape;230;p6"/>
          <p:cNvSpPr txBox="1"/>
          <p:nvPr>
            <p:ph type="title"/>
          </p:nvPr>
        </p:nvSpPr>
        <p:spPr>
          <a:xfrm>
            <a:off x="628650" y="417892"/>
            <a:ext cx="3866447" cy="4178924"/>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rgbClr val="FFFFFF"/>
              </a:buClr>
              <a:buSzPts val="3300"/>
              <a:buFont typeface="Arial"/>
              <a:buNone/>
            </a:pPr>
            <a:br>
              <a:rPr lang="en-US">
                <a:solidFill>
                  <a:srgbClr val="FFFFFF"/>
                </a:solidFill>
                <a:latin typeface="Arial"/>
                <a:ea typeface="Arial"/>
                <a:cs typeface="Arial"/>
                <a:sym typeface="Arial"/>
              </a:rPr>
            </a:br>
            <a:br>
              <a:rPr lang="en-US">
                <a:solidFill>
                  <a:srgbClr val="FFFFFF"/>
                </a:solidFill>
                <a:latin typeface="Arial"/>
                <a:ea typeface="Arial"/>
                <a:cs typeface="Arial"/>
                <a:sym typeface="Arial"/>
              </a:rPr>
            </a:br>
            <a:r>
              <a:rPr lang="en-US" sz="3525">
                <a:solidFill>
                  <a:srgbClr val="FFFFFF"/>
                </a:solidFill>
                <a:latin typeface="Arial"/>
                <a:ea typeface="Arial"/>
                <a:cs typeface="Arial"/>
                <a:sym typeface="Arial"/>
              </a:rPr>
              <a:t>Methodology: Phase 3</a:t>
            </a:r>
            <a:br>
              <a:rPr lang="en-US">
                <a:solidFill>
                  <a:srgbClr val="FFFFFF"/>
                </a:solidFill>
                <a:latin typeface="Arial"/>
                <a:ea typeface="Arial"/>
                <a:cs typeface="Arial"/>
                <a:sym typeface="Arial"/>
              </a:rPr>
            </a:br>
            <a:br>
              <a:rPr lang="en-US">
                <a:solidFill>
                  <a:srgbClr val="FFFFFF"/>
                </a:solidFill>
                <a:latin typeface="Arial"/>
                <a:ea typeface="Arial"/>
                <a:cs typeface="Arial"/>
                <a:sym typeface="Arial"/>
              </a:rPr>
            </a:br>
            <a:r>
              <a:rPr lang="en-US" sz="2250">
                <a:solidFill>
                  <a:srgbClr val="FFFFFF"/>
                </a:solidFill>
                <a:latin typeface="Arial"/>
                <a:ea typeface="Arial"/>
                <a:cs typeface="Arial"/>
                <a:sym typeface="Arial"/>
              </a:rPr>
              <a:t>Exploitation &amp; Gaining Access</a:t>
            </a:r>
            <a:br>
              <a:rPr lang="en-US">
                <a:solidFill>
                  <a:srgbClr val="FFFFFF"/>
                </a:solidFill>
                <a:latin typeface="Arial"/>
                <a:ea typeface="Arial"/>
                <a:cs typeface="Arial"/>
                <a:sym typeface="Arial"/>
              </a:rPr>
            </a:br>
            <a:endParaRPr>
              <a:solidFill>
                <a:srgbClr val="FFFFFF"/>
              </a:solidFill>
              <a:latin typeface="Arial"/>
              <a:ea typeface="Arial"/>
              <a:cs typeface="Arial"/>
              <a:sym typeface="Arial"/>
            </a:endParaRPr>
          </a:p>
        </p:txBody>
      </p:sp>
      <p:sp>
        <p:nvSpPr>
          <p:cNvPr id="231" name="Google Shape;231;p6"/>
          <p:cNvSpPr txBox="1"/>
          <p:nvPr>
            <p:ph idx="1" type="body"/>
          </p:nvPr>
        </p:nvSpPr>
        <p:spPr>
          <a:xfrm>
            <a:off x="4646531" y="417892"/>
            <a:ext cx="3868818" cy="4178924"/>
          </a:xfrm>
          <a:prstGeom prst="rect">
            <a:avLst/>
          </a:prstGeom>
          <a:noFill/>
          <a:ln>
            <a:noFill/>
          </a:ln>
        </p:spPr>
        <p:txBody>
          <a:bodyPr anchorCtr="0" anchor="ctr" bIns="45700" lIns="91425" spcFirstLastPara="1" rIns="91425" wrap="square" tIns="45700">
            <a:normAutofit/>
          </a:bodyPr>
          <a:lstStyle/>
          <a:p>
            <a:pPr indent="-171450" lvl="1" marL="514350" rtl="0" algn="l">
              <a:lnSpc>
                <a:spcPct val="90000"/>
              </a:lnSpc>
              <a:spcBef>
                <a:spcPts val="0"/>
              </a:spcBef>
              <a:spcAft>
                <a:spcPts val="0"/>
              </a:spcAft>
              <a:buClr>
                <a:srgbClr val="FFFFFF"/>
              </a:buClr>
              <a:buSzPts val="1500"/>
              <a:buChar char="•"/>
            </a:pPr>
            <a:r>
              <a:rPr lang="en-US" sz="1500">
                <a:solidFill>
                  <a:srgbClr val="FFFFFF"/>
                </a:solidFill>
                <a:latin typeface="Arial"/>
                <a:ea typeface="Arial"/>
                <a:cs typeface="Arial"/>
                <a:sym typeface="Arial"/>
              </a:rPr>
              <a:t>Objectives:</a:t>
            </a:r>
            <a:endParaRPr/>
          </a:p>
          <a:p>
            <a:pPr indent="-171450" lvl="2" marL="857250" rtl="0" algn="l">
              <a:lnSpc>
                <a:spcPct val="90000"/>
              </a:lnSpc>
              <a:spcBef>
                <a:spcPts val="375"/>
              </a:spcBef>
              <a:spcAft>
                <a:spcPts val="0"/>
              </a:spcAft>
              <a:buClr>
                <a:srgbClr val="FFFFFF"/>
              </a:buClr>
              <a:buSzPts val="1500"/>
              <a:buChar char="•"/>
            </a:pPr>
            <a:r>
              <a:rPr lang="en-US">
                <a:solidFill>
                  <a:srgbClr val="FFFFFF"/>
                </a:solidFill>
                <a:latin typeface="Arial"/>
                <a:ea typeface="Arial"/>
                <a:cs typeface="Arial"/>
                <a:sym typeface="Arial"/>
              </a:rPr>
              <a:t>Exploit identified vulnerabilities to gain unauthorized access to the target system.</a:t>
            </a:r>
            <a:endParaRPr/>
          </a:p>
          <a:p>
            <a:pPr indent="-76200" lvl="1" marL="514350" rtl="0" algn="l">
              <a:lnSpc>
                <a:spcPct val="90000"/>
              </a:lnSpc>
              <a:spcBef>
                <a:spcPts val="375"/>
              </a:spcBef>
              <a:spcAft>
                <a:spcPts val="0"/>
              </a:spcAft>
              <a:buClr>
                <a:schemeClr val="dk1"/>
              </a:buClr>
              <a:buSzPts val="1500"/>
              <a:buNone/>
            </a:pPr>
            <a:r>
              <a:t/>
            </a:r>
            <a:endParaRPr sz="1500">
              <a:solidFill>
                <a:srgbClr val="FFFFFF"/>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5" name="Shape 235"/>
        <p:cNvGrpSpPr/>
        <p:nvPr/>
      </p:nvGrpSpPr>
      <p:grpSpPr>
        <a:xfrm>
          <a:off x="0" y="0"/>
          <a:ext cx="0" cy="0"/>
          <a:chOff x="0" y="0"/>
          <a:chExt cx="0" cy="0"/>
        </a:xfrm>
      </p:grpSpPr>
      <p:sp>
        <p:nvSpPr>
          <p:cNvPr id="236" name="Google Shape;236;p7"/>
          <p:cNvSpPr/>
          <p:nvPr/>
        </p:nvSpPr>
        <p:spPr>
          <a:xfrm>
            <a:off x="0" y="-1"/>
            <a:ext cx="9141714"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37" name="Google Shape;237;p7"/>
          <p:cNvSpPr/>
          <p:nvPr/>
        </p:nvSpPr>
        <p:spPr>
          <a:xfrm>
            <a:off x="0" y="0"/>
            <a:ext cx="9144000" cy="5143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000000"/>
              </a:solidFill>
              <a:latin typeface="Calibri"/>
              <a:ea typeface="Calibri"/>
              <a:cs typeface="Calibri"/>
              <a:sym typeface="Calibri"/>
            </a:endParaRPr>
          </a:p>
        </p:txBody>
      </p:sp>
      <p:pic>
        <p:nvPicPr>
          <p:cNvPr id="238" name="Google Shape;238;p7"/>
          <p:cNvPicPr preferRelativeResize="0"/>
          <p:nvPr/>
        </p:nvPicPr>
        <p:blipFill rotWithShape="1">
          <a:blip r:embed="rId3">
            <a:alphaModFix amt="60000"/>
          </a:blip>
          <a:srcRect b="0" l="0" r="0" t="0"/>
          <a:stretch/>
        </p:blipFill>
        <p:spPr>
          <a:xfrm>
            <a:off x="16" y="7"/>
            <a:ext cx="9143984" cy="5143493"/>
          </a:xfrm>
          <a:prstGeom prst="rect">
            <a:avLst/>
          </a:prstGeom>
          <a:noFill/>
          <a:ln>
            <a:noFill/>
          </a:ln>
        </p:spPr>
      </p:pic>
      <p:sp>
        <p:nvSpPr>
          <p:cNvPr id="239" name="Google Shape;239;p7"/>
          <p:cNvSpPr txBox="1"/>
          <p:nvPr>
            <p:ph idx="1" type="body"/>
          </p:nvPr>
        </p:nvSpPr>
        <p:spPr>
          <a:xfrm>
            <a:off x="4639490" y="1253675"/>
            <a:ext cx="3878146" cy="3054032"/>
          </a:xfrm>
          <a:prstGeom prst="rect">
            <a:avLst/>
          </a:prstGeom>
          <a:noFill/>
          <a:ln>
            <a:noFill/>
          </a:ln>
        </p:spPr>
        <p:txBody>
          <a:bodyPr anchorCtr="0" anchor="t" bIns="45700" lIns="91425" spcFirstLastPara="1" rIns="91425" wrap="square" tIns="45700">
            <a:normAutofit/>
          </a:bodyPr>
          <a:lstStyle/>
          <a:p>
            <a:pPr indent="-171450" lvl="0" marL="171450" rtl="0" algn="l">
              <a:lnSpc>
                <a:spcPct val="90000"/>
              </a:lnSpc>
              <a:spcBef>
                <a:spcPts val="0"/>
              </a:spcBef>
              <a:spcAft>
                <a:spcPts val="0"/>
              </a:spcAft>
              <a:buClr>
                <a:srgbClr val="FFFFFF"/>
              </a:buClr>
              <a:buSzPts val="1950"/>
              <a:buChar char="•"/>
            </a:pPr>
            <a:r>
              <a:rPr lang="en-US" sz="1950">
                <a:solidFill>
                  <a:srgbClr val="FFFFFF"/>
                </a:solidFill>
                <a:latin typeface="Arial"/>
                <a:ea typeface="Arial"/>
                <a:cs typeface="Arial"/>
                <a:sym typeface="Arial"/>
              </a:rPr>
              <a:t>Exploitation Techniques:</a:t>
            </a:r>
            <a:endParaRPr/>
          </a:p>
          <a:p>
            <a:pPr indent="-171450" lvl="1" marL="514350" rtl="0" algn="l">
              <a:lnSpc>
                <a:spcPct val="90000"/>
              </a:lnSpc>
              <a:spcBef>
                <a:spcPts val="375"/>
              </a:spcBef>
              <a:spcAft>
                <a:spcPts val="0"/>
              </a:spcAft>
              <a:buClr>
                <a:srgbClr val="FFFFFF"/>
              </a:buClr>
              <a:buSzPts val="1575"/>
              <a:buChar char="•"/>
            </a:pPr>
            <a:r>
              <a:rPr lang="en-US" sz="1575">
                <a:solidFill>
                  <a:srgbClr val="FFFFFF"/>
                </a:solidFill>
                <a:latin typeface="Arial"/>
                <a:ea typeface="Arial"/>
                <a:cs typeface="Arial"/>
                <a:sym typeface="Arial"/>
              </a:rPr>
              <a:t>Port 21 (FTP) - Anonymous Login and Metasploit.</a:t>
            </a:r>
            <a:endParaRPr/>
          </a:p>
          <a:p>
            <a:pPr indent="-76200" lvl="1" marL="514350" rtl="0" algn="l">
              <a:lnSpc>
                <a:spcPct val="90000"/>
              </a:lnSpc>
              <a:spcBef>
                <a:spcPts val="375"/>
              </a:spcBef>
              <a:spcAft>
                <a:spcPts val="0"/>
              </a:spcAft>
              <a:buClr>
                <a:schemeClr val="dk1"/>
              </a:buClr>
              <a:buSzPts val="1500"/>
              <a:buNone/>
            </a:pPr>
            <a:r>
              <a:t/>
            </a:r>
            <a:endParaRPr sz="1500">
              <a:solidFill>
                <a:srgbClr val="FFFFFF"/>
              </a:solidFill>
            </a:endParaRPr>
          </a:p>
          <a:p>
            <a:pPr indent="-76200" lvl="0" marL="171450" rtl="0" algn="l">
              <a:lnSpc>
                <a:spcPct val="90000"/>
              </a:lnSpc>
              <a:spcBef>
                <a:spcPts val="750"/>
              </a:spcBef>
              <a:spcAft>
                <a:spcPts val="0"/>
              </a:spcAft>
              <a:buClr>
                <a:schemeClr val="dk1"/>
              </a:buClr>
              <a:buSzPts val="1500"/>
              <a:buNone/>
            </a:pPr>
            <a:r>
              <a:t/>
            </a:r>
            <a:endParaRPr sz="1500">
              <a:solidFill>
                <a:srgbClr val="FFFFFF"/>
              </a:solidFill>
            </a:endParaRPr>
          </a:p>
        </p:txBody>
      </p:sp>
      <p:pic>
        <p:nvPicPr>
          <p:cNvPr id="240" name="Google Shape;240;p7"/>
          <p:cNvPicPr preferRelativeResize="0"/>
          <p:nvPr/>
        </p:nvPicPr>
        <p:blipFill rotWithShape="1">
          <a:blip r:embed="rId4">
            <a:alphaModFix/>
          </a:blip>
          <a:srcRect b="0" l="0" r="0" t="0"/>
          <a:stretch/>
        </p:blipFill>
        <p:spPr>
          <a:xfrm>
            <a:off x="4754431" y="2219745"/>
            <a:ext cx="3648263" cy="189505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4" name="Shape 244"/>
        <p:cNvGrpSpPr/>
        <p:nvPr/>
      </p:nvGrpSpPr>
      <p:grpSpPr>
        <a:xfrm>
          <a:off x="0" y="0"/>
          <a:ext cx="0" cy="0"/>
          <a:chOff x="0" y="0"/>
          <a:chExt cx="0" cy="0"/>
        </a:xfrm>
      </p:grpSpPr>
      <p:sp>
        <p:nvSpPr>
          <p:cNvPr id="245" name="Google Shape;245;p8"/>
          <p:cNvSpPr/>
          <p:nvPr/>
        </p:nvSpPr>
        <p:spPr>
          <a:xfrm>
            <a:off x="0" y="-1"/>
            <a:ext cx="9141714"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46" name="Google Shape;246;p8"/>
          <p:cNvSpPr/>
          <p:nvPr/>
        </p:nvSpPr>
        <p:spPr>
          <a:xfrm>
            <a:off x="0" y="0"/>
            <a:ext cx="9144000" cy="5143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000000"/>
              </a:solidFill>
              <a:latin typeface="Calibri"/>
              <a:ea typeface="Calibri"/>
              <a:cs typeface="Calibri"/>
              <a:sym typeface="Calibri"/>
            </a:endParaRPr>
          </a:p>
        </p:txBody>
      </p:sp>
      <p:pic>
        <p:nvPicPr>
          <p:cNvPr id="247" name="Google Shape;247;p8"/>
          <p:cNvPicPr preferRelativeResize="0"/>
          <p:nvPr/>
        </p:nvPicPr>
        <p:blipFill rotWithShape="1">
          <a:blip r:embed="rId3">
            <a:alphaModFix amt="60000"/>
          </a:blip>
          <a:srcRect b="0" l="0" r="0" t="0"/>
          <a:stretch/>
        </p:blipFill>
        <p:spPr>
          <a:xfrm>
            <a:off x="16" y="7"/>
            <a:ext cx="9143984" cy="5143493"/>
          </a:xfrm>
          <a:prstGeom prst="rect">
            <a:avLst/>
          </a:prstGeom>
          <a:noFill/>
          <a:ln>
            <a:noFill/>
          </a:ln>
        </p:spPr>
      </p:pic>
      <p:sp>
        <p:nvSpPr>
          <p:cNvPr id="248" name="Google Shape;248;p8"/>
          <p:cNvSpPr txBox="1"/>
          <p:nvPr>
            <p:ph idx="1" type="body"/>
          </p:nvPr>
        </p:nvSpPr>
        <p:spPr>
          <a:xfrm>
            <a:off x="4639490" y="1253675"/>
            <a:ext cx="3878146" cy="3054032"/>
          </a:xfrm>
          <a:prstGeom prst="rect">
            <a:avLst/>
          </a:prstGeom>
          <a:noFill/>
          <a:ln>
            <a:noFill/>
          </a:ln>
        </p:spPr>
        <p:txBody>
          <a:bodyPr anchorCtr="0" anchor="t" bIns="45700" lIns="91425" spcFirstLastPara="1" rIns="91425" wrap="square" tIns="45700">
            <a:normAutofit/>
          </a:bodyPr>
          <a:lstStyle/>
          <a:p>
            <a:pPr indent="-171450" lvl="0" marL="171450" rtl="0" algn="l">
              <a:lnSpc>
                <a:spcPct val="90000"/>
              </a:lnSpc>
              <a:spcBef>
                <a:spcPts val="0"/>
              </a:spcBef>
              <a:spcAft>
                <a:spcPts val="0"/>
              </a:spcAft>
              <a:buClr>
                <a:srgbClr val="FFFFFF"/>
              </a:buClr>
              <a:buSzPts val="1950"/>
              <a:buChar char="•"/>
            </a:pPr>
            <a:r>
              <a:rPr lang="en-US" sz="1950">
                <a:solidFill>
                  <a:srgbClr val="FFFFFF"/>
                </a:solidFill>
                <a:latin typeface="Arial"/>
                <a:ea typeface="Arial"/>
                <a:cs typeface="Arial"/>
                <a:sym typeface="Arial"/>
              </a:rPr>
              <a:t>Exploitation Techniques:</a:t>
            </a:r>
            <a:endParaRPr/>
          </a:p>
          <a:p>
            <a:pPr indent="-171450" lvl="1" marL="514350" rtl="0" algn="just">
              <a:lnSpc>
                <a:spcPct val="90000"/>
              </a:lnSpc>
              <a:spcBef>
                <a:spcPts val="375"/>
              </a:spcBef>
              <a:spcAft>
                <a:spcPts val="0"/>
              </a:spcAft>
              <a:buClr>
                <a:srgbClr val="FFFFFF"/>
              </a:buClr>
              <a:buSzPts val="1425"/>
              <a:buChar char="•"/>
            </a:pPr>
            <a:r>
              <a:rPr lang="en-US" sz="1425">
                <a:solidFill>
                  <a:srgbClr val="FFFFFF"/>
                </a:solidFill>
                <a:latin typeface="Arial"/>
                <a:ea typeface="Arial"/>
                <a:cs typeface="Arial"/>
                <a:sym typeface="Arial"/>
              </a:rPr>
              <a:t>Port 139 &amp; 443 (Samba) - Metasploit usermap_script exploit.</a:t>
            </a:r>
            <a:endParaRPr/>
          </a:p>
          <a:p>
            <a:pPr indent="0" lvl="1" marL="342900" rtl="0" algn="l">
              <a:lnSpc>
                <a:spcPct val="90000"/>
              </a:lnSpc>
              <a:spcBef>
                <a:spcPts val="375"/>
              </a:spcBef>
              <a:spcAft>
                <a:spcPts val="0"/>
              </a:spcAft>
              <a:buClr>
                <a:schemeClr val="dk1"/>
              </a:buClr>
              <a:buSzPts val="1500"/>
              <a:buNone/>
            </a:pPr>
            <a:r>
              <a:t/>
            </a:r>
            <a:endParaRPr sz="1500">
              <a:solidFill>
                <a:srgbClr val="FFFFFF"/>
              </a:solidFill>
            </a:endParaRPr>
          </a:p>
          <a:p>
            <a:pPr indent="-76200" lvl="0" marL="171450" rtl="0" algn="l">
              <a:lnSpc>
                <a:spcPct val="90000"/>
              </a:lnSpc>
              <a:spcBef>
                <a:spcPts val="750"/>
              </a:spcBef>
              <a:spcAft>
                <a:spcPts val="0"/>
              </a:spcAft>
              <a:buClr>
                <a:schemeClr val="dk1"/>
              </a:buClr>
              <a:buSzPts val="1500"/>
              <a:buNone/>
            </a:pPr>
            <a:r>
              <a:t/>
            </a:r>
            <a:endParaRPr sz="1500">
              <a:solidFill>
                <a:srgbClr val="FFFFFF"/>
              </a:solidFill>
            </a:endParaRPr>
          </a:p>
        </p:txBody>
      </p:sp>
      <p:pic>
        <p:nvPicPr>
          <p:cNvPr id="249" name="Google Shape;249;p8"/>
          <p:cNvPicPr preferRelativeResize="0"/>
          <p:nvPr/>
        </p:nvPicPr>
        <p:blipFill rotWithShape="1">
          <a:blip r:embed="rId4">
            <a:alphaModFix/>
          </a:blip>
          <a:srcRect b="0" l="0" r="0" t="0"/>
          <a:stretch/>
        </p:blipFill>
        <p:spPr>
          <a:xfrm>
            <a:off x="4639490" y="2076628"/>
            <a:ext cx="3878146" cy="223107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3" name="Shape 253"/>
        <p:cNvGrpSpPr/>
        <p:nvPr/>
      </p:nvGrpSpPr>
      <p:grpSpPr>
        <a:xfrm>
          <a:off x="0" y="0"/>
          <a:ext cx="0" cy="0"/>
          <a:chOff x="0" y="0"/>
          <a:chExt cx="0" cy="0"/>
        </a:xfrm>
      </p:grpSpPr>
      <p:sp>
        <p:nvSpPr>
          <p:cNvPr id="254" name="Google Shape;254;p9"/>
          <p:cNvSpPr/>
          <p:nvPr/>
        </p:nvSpPr>
        <p:spPr>
          <a:xfrm>
            <a:off x="0" y="-1"/>
            <a:ext cx="9141714"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FFFFFF"/>
              </a:solidFill>
              <a:latin typeface="Calibri"/>
              <a:ea typeface="Calibri"/>
              <a:cs typeface="Calibri"/>
              <a:sym typeface="Calibri"/>
            </a:endParaRPr>
          </a:p>
        </p:txBody>
      </p:sp>
      <p:sp>
        <p:nvSpPr>
          <p:cNvPr id="255" name="Google Shape;255;p9"/>
          <p:cNvSpPr/>
          <p:nvPr/>
        </p:nvSpPr>
        <p:spPr>
          <a:xfrm>
            <a:off x="0" y="0"/>
            <a:ext cx="9144000" cy="51435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0">
              <a:solidFill>
                <a:srgbClr val="000000"/>
              </a:solidFill>
              <a:latin typeface="Calibri"/>
              <a:ea typeface="Calibri"/>
              <a:cs typeface="Calibri"/>
              <a:sym typeface="Calibri"/>
            </a:endParaRPr>
          </a:p>
        </p:txBody>
      </p:sp>
      <p:pic>
        <p:nvPicPr>
          <p:cNvPr id="256" name="Google Shape;256;p9"/>
          <p:cNvPicPr preferRelativeResize="0"/>
          <p:nvPr/>
        </p:nvPicPr>
        <p:blipFill rotWithShape="1">
          <a:blip r:embed="rId3">
            <a:alphaModFix amt="60000"/>
          </a:blip>
          <a:srcRect b="0" l="0" r="0" t="0"/>
          <a:stretch/>
        </p:blipFill>
        <p:spPr>
          <a:xfrm>
            <a:off x="16" y="7"/>
            <a:ext cx="9143984" cy="5143493"/>
          </a:xfrm>
          <a:prstGeom prst="rect">
            <a:avLst/>
          </a:prstGeom>
          <a:noFill/>
          <a:ln>
            <a:noFill/>
          </a:ln>
        </p:spPr>
      </p:pic>
      <p:sp>
        <p:nvSpPr>
          <p:cNvPr id="257" name="Google Shape;257;p9"/>
          <p:cNvSpPr txBox="1"/>
          <p:nvPr>
            <p:ph idx="1" type="body"/>
          </p:nvPr>
        </p:nvSpPr>
        <p:spPr>
          <a:xfrm>
            <a:off x="4639490" y="1253675"/>
            <a:ext cx="3878146" cy="3054032"/>
          </a:xfrm>
          <a:prstGeom prst="rect">
            <a:avLst/>
          </a:prstGeom>
          <a:noFill/>
          <a:ln>
            <a:noFill/>
          </a:ln>
        </p:spPr>
        <p:txBody>
          <a:bodyPr anchorCtr="0" anchor="t" bIns="45700" lIns="91425" spcFirstLastPara="1" rIns="91425" wrap="square" tIns="45700">
            <a:normAutofit/>
          </a:bodyPr>
          <a:lstStyle/>
          <a:p>
            <a:pPr indent="-171450" lvl="0" marL="171450" rtl="0" algn="l">
              <a:lnSpc>
                <a:spcPct val="90000"/>
              </a:lnSpc>
              <a:spcBef>
                <a:spcPts val="0"/>
              </a:spcBef>
              <a:spcAft>
                <a:spcPts val="0"/>
              </a:spcAft>
              <a:buClr>
                <a:srgbClr val="FFFFFF"/>
              </a:buClr>
              <a:buSzPts val="1950"/>
              <a:buChar char="•"/>
            </a:pPr>
            <a:r>
              <a:rPr lang="en-US" sz="1950">
                <a:solidFill>
                  <a:srgbClr val="FFFFFF"/>
                </a:solidFill>
                <a:latin typeface="Arial"/>
                <a:ea typeface="Arial"/>
                <a:cs typeface="Arial"/>
                <a:sym typeface="Arial"/>
              </a:rPr>
              <a:t>Exploitation Techniques:</a:t>
            </a:r>
            <a:endParaRPr/>
          </a:p>
          <a:p>
            <a:pPr indent="-171450" lvl="1" marL="514350" rtl="0" algn="l">
              <a:lnSpc>
                <a:spcPct val="90000"/>
              </a:lnSpc>
              <a:spcBef>
                <a:spcPts val="375"/>
              </a:spcBef>
              <a:spcAft>
                <a:spcPts val="0"/>
              </a:spcAft>
              <a:buClr>
                <a:srgbClr val="FFFFFF"/>
              </a:buClr>
              <a:buSzPts val="1575"/>
              <a:buChar char="•"/>
            </a:pPr>
            <a:r>
              <a:rPr lang="en-US" sz="1575">
                <a:solidFill>
                  <a:srgbClr val="FFFFFF"/>
                </a:solidFill>
                <a:latin typeface="Arial"/>
                <a:ea typeface="Arial"/>
                <a:cs typeface="Arial"/>
                <a:sym typeface="Arial"/>
              </a:rPr>
              <a:t>Port 5900 (VNC).</a:t>
            </a:r>
            <a:endParaRPr/>
          </a:p>
          <a:p>
            <a:pPr indent="-76200" lvl="1" marL="514350" rtl="0" algn="l">
              <a:lnSpc>
                <a:spcPct val="90000"/>
              </a:lnSpc>
              <a:spcBef>
                <a:spcPts val="375"/>
              </a:spcBef>
              <a:spcAft>
                <a:spcPts val="0"/>
              </a:spcAft>
              <a:buClr>
                <a:schemeClr val="dk1"/>
              </a:buClr>
              <a:buSzPts val="1500"/>
              <a:buNone/>
            </a:pPr>
            <a:r>
              <a:t/>
            </a:r>
            <a:endParaRPr sz="1500">
              <a:solidFill>
                <a:srgbClr val="FFFFFF"/>
              </a:solidFill>
            </a:endParaRPr>
          </a:p>
          <a:p>
            <a:pPr indent="-76200" lvl="0" marL="171450" rtl="0" algn="l">
              <a:lnSpc>
                <a:spcPct val="90000"/>
              </a:lnSpc>
              <a:spcBef>
                <a:spcPts val="750"/>
              </a:spcBef>
              <a:spcAft>
                <a:spcPts val="0"/>
              </a:spcAft>
              <a:buClr>
                <a:schemeClr val="dk1"/>
              </a:buClr>
              <a:buSzPts val="1500"/>
              <a:buNone/>
            </a:pPr>
            <a:r>
              <a:t/>
            </a:r>
            <a:endParaRPr sz="1500">
              <a:solidFill>
                <a:srgbClr val="FFFFFF"/>
              </a:solidFill>
            </a:endParaRPr>
          </a:p>
        </p:txBody>
      </p:sp>
      <p:pic>
        <p:nvPicPr>
          <p:cNvPr id="258" name="Google Shape;258;p9"/>
          <p:cNvPicPr preferRelativeResize="0"/>
          <p:nvPr/>
        </p:nvPicPr>
        <p:blipFill rotWithShape="1">
          <a:blip r:embed="rId4">
            <a:alphaModFix/>
          </a:blip>
          <a:srcRect b="0" l="0" r="0" t="0"/>
          <a:stretch/>
        </p:blipFill>
        <p:spPr>
          <a:xfrm>
            <a:off x="4639489" y="1919075"/>
            <a:ext cx="3878146" cy="212465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2024-10-02T11:10:48Z</dcterms:created>
</cp:coreProperties>
</file>